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84" r:id="rId3"/>
  </p:sldMasterIdLst>
  <p:notesMasterIdLst>
    <p:notesMasterId r:id="rId31"/>
  </p:notesMasterIdLst>
  <p:sldIdLst>
    <p:sldId id="341" r:id="rId4"/>
    <p:sldId id="326" r:id="rId5"/>
    <p:sldId id="277" r:id="rId6"/>
    <p:sldId id="262" r:id="rId7"/>
    <p:sldId id="272" r:id="rId8"/>
    <p:sldId id="279" r:id="rId9"/>
    <p:sldId id="331" r:id="rId10"/>
    <p:sldId id="275" r:id="rId11"/>
    <p:sldId id="260" r:id="rId12"/>
    <p:sldId id="350" r:id="rId13"/>
    <p:sldId id="351" r:id="rId14"/>
    <p:sldId id="343" r:id="rId15"/>
    <p:sldId id="345" r:id="rId16"/>
    <p:sldId id="268" r:id="rId17"/>
    <p:sldId id="295" r:id="rId18"/>
    <p:sldId id="336" r:id="rId19"/>
    <p:sldId id="337" r:id="rId20"/>
    <p:sldId id="338" r:id="rId21"/>
    <p:sldId id="264" r:id="rId22"/>
    <p:sldId id="353" r:id="rId23"/>
    <p:sldId id="276" r:id="rId24"/>
    <p:sldId id="339" r:id="rId25"/>
    <p:sldId id="346" r:id="rId26"/>
    <p:sldId id="347" r:id="rId27"/>
    <p:sldId id="348" r:id="rId28"/>
    <p:sldId id="349" r:id="rId29"/>
    <p:sldId id="314"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B5E5FD"/>
    <a:srgbClr val="3B43E1"/>
    <a:srgbClr val="008000"/>
    <a:srgbClr val="339933"/>
    <a:srgbClr val="CBF5FD"/>
    <a:srgbClr val="ADE2FD"/>
    <a:srgbClr val="AAE1F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23" autoAdjust="0"/>
    <p:restoredTop sz="94660"/>
  </p:normalViewPr>
  <p:slideViewPr>
    <p:cSldViewPr>
      <p:cViewPr varScale="1">
        <p:scale>
          <a:sx n="66" d="100"/>
          <a:sy n="66" d="100"/>
        </p:scale>
        <p:origin x="113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E907F9-E410-414B-B063-4AB913CB0D3D}" type="datetimeFigureOut">
              <a:rPr lang="ru-RU" smtClean="0"/>
              <a:pPr/>
              <a:t>08.10.2017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A42AC4-5084-42D8-B6EC-D8F74AACA589}" type="slidenum">
              <a:rPr lang="ru-RU" smtClean="0"/>
              <a:pPr/>
              <a:t>‹#›</a:t>
            </a:fld>
            <a:endParaRPr lang="ru-RU"/>
          </a:p>
        </p:txBody>
      </p:sp>
    </p:spTree>
    <p:extLst>
      <p:ext uri="{BB962C8B-B14F-4D97-AF65-F5344CB8AC3E}">
        <p14:creationId xmlns:p14="http://schemas.microsoft.com/office/powerpoint/2010/main" val="3584288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42AC4-5084-42D8-B6EC-D8F74AACA58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1225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179247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224231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40611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22826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276281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369675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91392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25609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103624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11686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FBA566-D98A-4C9C-88B0-087CEFB24520}" type="slidenum">
              <a:rPr lang="ru-RU" smtClean="0"/>
              <a:pPr/>
              <a:t>‹#›</a:t>
            </a:fld>
            <a:endParaRPr lang="ru-RU"/>
          </a:p>
        </p:txBody>
      </p:sp>
    </p:spTree>
    <p:extLst>
      <p:ext uri="{BB962C8B-B14F-4D97-AF65-F5344CB8AC3E}">
        <p14:creationId xmlns:p14="http://schemas.microsoft.com/office/powerpoint/2010/main" val="7939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FB1A0BD-E8D4-4185-9AB0-B4B16BACBBB4}" type="datetimeFigureOut">
              <a:rPr lang="ru-RU" smtClean="0"/>
              <a:pPr/>
              <a:t>08.10.2017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0FBA566-D98A-4C9C-88B0-087CEFB2452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tx2">
                <a:lumMod val="40000"/>
                <a:lumOff val="60000"/>
              </a:schemeClr>
            </a:gs>
            <a:gs pos="100000">
              <a:srgbClr val="3B43E1"/>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BA566-D98A-4C9C-88B0-087CEFB2452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1A0BD-E8D4-4185-9AB0-B4B16BACBBB4}" type="datetimeFigureOut">
              <a:rPr lang="ru-RU" smtClean="0"/>
              <a:pPr/>
              <a:t>08.10.2017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BA566-D98A-4C9C-88B0-087CEFB24520}" type="slidenum">
              <a:rPr lang="ru-RU" smtClean="0"/>
              <a:pPr/>
              <a:t>‹#›</a:t>
            </a:fld>
            <a:endParaRPr lang="ru-RU"/>
          </a:p>
        </p:txBody>
      </p:sp>
    </p:spTree>
    <p:extLst>
      <p:ext uri="{BB962C8B-B14F-4D97-AF65-F5344CB8AC3E}">
        <p14:creationId xmlns:p14="http://schemas.microsoft.com/office/powerpoint/2010/main" val="21333918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hyperlink" Target="http://www.rusatlant.com/" TargetMode="External"/><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hyperlink" Target="http://www.monalit.r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640" y="476672"/>
            <a:ext cx="6336704" cy="2592288"/>
          </a:xfrm>
        </p:spPr>
        <p:txBody>
          <a:bodyPr>
            <a:noAutofit/>
          </a:bodyPr>
          <a:lstStyle/>
          <a:p>
            <a:r>
              <a:rPr lang="zh-CN" altLang="en-US" b="1" dirty="0">
                <a:solidFill>
                  <a:schemeClr val="bg1"/>
                </a:solidFill>
              </a:rPr>
              <a:t>无损伤的 加工硬质合金，陶瓷，玻璃</a:t>
            </a:r>
            <a:br>
              <a:rPr lang="ru-RU" sz="3600" b="1" dirty="0">
                <a:solidFill>
                  <a:schemeClr val="bg1"/>
                </a:solidFill>
                <a:effectLst>
                  <a:outerShdw blurRad="38100" dist="38100" dir="2700000" algn="tl">
                    <a:srgbClr val="000000">
                      <a:alpha val="43137"/>
                    </a:srgbClr>
                  </a:outerShdw>
                </a:effectLst>
              </a:rPr>
            </a:br>
            <a:endParaRPr lang="ru-RU" sz="3600" b="1" dirty="0">
              <a:solidFill>
                <a:schemeClr val="bg1"/>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1587260" y="2564904"/>
            <a:ext cx="5144980" cy="648072"/>
          </a:xfrm>
        </p:spPr>
        <p:txBody>
          <a:bodyPr/>
          <a:lstStyle/>
          <a:p>
            <a:r>
              <a:rPr lang="zh-CN" altLang="en-US" b="1" dirty="0">
                <a:solidFill>
                  <a:schemeClr val="bg1"/>
                </a:solidFill>
              </a:rPr>
              <a:t>使用范围</a:t>
            </a:r>
            <a:endParaRPr lang="ru-RU" dirty="0">
              <a:solidFill>
                <a:schemeClr val="bg1"/>
              </a:solidFill>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20" y="3573016"/>
            <a:ext cx="8814571" cy="1968624"/>
          </a:xfrm>
          <a:prstGeom prst="rect">
            <a:avLst/>
          </a:prstGeom>
          <a:effectLst>
            <a:glow rad="228600">
              <a:schemeClr val="accent5">
                <a:satMod val="175000"/>
                <a:alpha val="40000"/>
              </a:schemeClr>
            </a:glow>
            <a:reflection blurRad="6350" stA="51000" endPos="42000" dir="5400000" sy="-100000" algn="bl" rotWithShape="0"/>
          </a:effectLst>
        </p:spPr>
      </p:pic>
    </p:spTree>
    <p:extLst>
      <p:ext uri="{BB962C8B-B14F-4D97-AF65-F5344CB8AC3E}">
        <p14:creationId xmlns:p14="http://schemas.microsoft.com/office/powerpoint/2010/main" val="121624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flipH="1">
            <a:off x="1152525" y="764704"/>
            <a:ext cx="6857999" cy="0"/>
          </a:xfrm>
          <a:prstGeom prst="line">
            <a:avLst/>
          </a:prstGeom>
          <a:noFill/>
          <a:ln w="25400" cap="flat" cmpd="sng" algn="ctr">
            <a:solidFill>
              <a:srgbClr val="4E53B8"/>
            </a:solidFill>
            <a:prstDash val="solid"/>
            <a:miter lim="800000"/>
          </a:ln>
          <a:effectLst/>
        </p:spPr>
      </p:cxnSp>
      <p:sp>
        <p:nvSpPr>
          <p:cNvPr id="7" name="Заголовок 3"/>
          <p:cNvSpPr txBox="1">
            <a:spLocks/>
          </p:cNvSpPr>
          <p:nvPr/>
        </p:nvSpPr>
        <p:spPr>
          <a:xfrm>
            <a:off x="1224009" y="1007867"/>
            <a:ext cx="6858000" cy="32403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zh-CN" altLang="en-US" sz="2400" b="1" dirty="0">
                <a:solidFill>
                  <a:schemeClr val="tx2">
                    <a:lumMod val="75000"/>
                  </a:schemeClr>
                </a:solidFill>
                <a:latin typeface="Microsoft JhengHei" panose="020B0604030504040204" pitchFamily="34" charset="-120"/>
                <a:ea typeface="Microsoft JhengHei" panose="020B0604030504040204" pitchFamily="34" charset="-120"/>
                <a:cs typeface="Times New Roman" pitchFamily="18" charset="0"/>
              </a:rPr>
              <a:t>激光陀螺仪</a:t>
            </a:r>
            <a:r>
              <a:rPr lang="zh-CN" altLang="en-US" sz="2400" b="1" dirty="0">
                <a:solidFill>
                  <a:schemeClr val="tx2">
                    <a:lumMod val="75000"/>
                  </a:schemeClr>
                </a:solidFill>
                <a:latin typeface="Microsoft JhengHei" panose="020B0604030504040204" pitchFamily="34" charset="-120"/>
                <a:ea typeface="Microsoft JhengHei" panose="020B0604030504040204" pitchFamily="34" charset="-120"/>
              </a:rPr>
              <a:t>共振器道表面</a:t>
            </a:r>
            <a:r>
              <a:rPr lang="ru-RU" sz="2400" b="1" dirty="0">
                <a:solidFill>
                  <a:schemeClr val="tx2">
                    <a:lumMod val="75000"/>
                  </a:schemeClr>
                </a:solidFill>
                <a:latin typeface="Microsoft JhengHei" panose="020B0604030504040204" pitchFamily="34" charset="-120"/>
                <a:ea typeface="Microsoft JhengHei" panose="020B0604030504040204" pitchFamily="34" charset="-120"/>
                <a:cs typeface="Times New Roman" pitchFamily="18" charset="0"/>
              </a:rPr>
              <a:t> </a:t>
            </a:r>
          </a:p>
        </p:txBody>
      </p:sp>
      <p:sp>
        <p:nvSpPr>
          <p:cNvPr id="8" name="Прямоугольник 7"/>
          <p:cNvSpPr/>
          <p:nvPr/>
        </p:nvSpPr>
        <p:spPr>
          <a:xfrm>
            <a:off x="107504" y="5522224"/>
            <a:ext cx="8784976" cy="415498"/>
          </a:xfrm>
          <a:prstGeom prst="rect">
            <a:avLst/>
          </a:prstGeom>
        </p:spPr>
        <p:txBody>
          <a:bodyPr wrap="square">
            <a:spAutoFit/>
          </a:bodyPr>
          <a:lstStyle/>
          <a:p>
            <a:pPr algn="ctr" defTabSz="685800"/>
            <a:r>
              <a:rPr lang="en-US" altLang="zh-CN" sz="2100" b="1" i="1" dirty="0">
                <a:solidFill>
                  <a:prstClr val="white"/>
                </a:solidFill>
                <a:latin typeface="Times New Roman" pitchFamily="18" charset="0"/>
                <a:cs typeface="Times New Roman" pitchFamily="18" charset="0"/>
              </a:rPr>
              <a:t>1</a:t>
            </a:r>
            <a:r>
              <a:rPr lang="ru-RU" sz="2100" b="1" i="1" dirty="0">
                <a:solidFill>
                  <a:prstClr val="white"/>
                </a:solidFill>
                <a:latin typeface="Times New Roman" pitchFamily="18" charset="0"/>
                <a:cs typeface="Times New Roman" pitchFamily="18" charset="0"/>
              </a:rPr>
              <a:t>)</a:t>
            </a:r>
            <a:r>
              <a:rPr lang="zh-CN" altLang="en-US" sz="2100" b="1" i="1" dirty="0">
                <a:solidFill>
                  <a:prstClr val="white"/>
                </a:solidFill>
                <a:latin typeface="Times New Roman" pitchFamily="18" charset="0"/>
                <a:cs typeface="Times New Roman" pitchFamily="18" charset="0"/>
              </a:rPr>
              <a:t>用</a:t>
            </a:r>
            <a:r>
              <a:rPr lang="en-US" altLang="zh-CN" sz="2100" b="1" i="1" dirty="0">
                <a:solidFill>
                  <a:prstClr val="white"/>
                </a:solidFill>
                <a:latin typeface="Times New Roman" pitchFamily="18" charset="0"/>
                <a:cs typeface="Times New Roman" pitchFamily="18" charset="0"/>
              </a:rPr>
              <a:t>MONALIT</a:t>
            </a:r>
            <a:r>
              <a:rPr lang="zh-CN" altLang="en-US" sz="2100" b="1" i="1" dirty="0">
                <a:solidFill>
                  <a:prstClr val="white"/>
                </a:solidFill>
                <a:latin typeface="Times New Roman" pitchFamily="18" charset="0"/>
                <a:cs typeface="Times New Roman" pitchFamily="18" charset="0"/>
              </a:rPr>
              <a:t>钎焊刀具加工的</a:t>
            </a:r>
            <a:r>
              <a:rPr lang="ru-RU" sz="2100" b="1" i="1" dirty="0">
                <a:solidFill>
                  <a:prstClr val="white"/>
                </a:solidFill>
                <a:latin typeface="Times New Roman" pitchFamily="18" charset="0"/>
                <a:cs typeface="Times New Roman" pitchFamily="18" charset="0"/>
              </a:rPr>
              <a:t>;   </a:t>
            </a:r>
            <a:r>
              <a:rPr lang="en-US" altLang="zh-CN" sz="2100" b="1" i="1" dirty="0">
                <a:solidFill>
                  <a:prstClr val="white"/>
                </a:solidFill>
                <a:latin typeface="Times New Roman" pitchFamily="18" charset="0"/>
                <a:cs typeface="Times New Roman" pitchFamily="18" charset="0"/>
              </a:rPr>
              <a:t>2</a:t>
            </a:r>
            <a:r>
              <a:rPr lang="ru-RU" sz="2100" b="1" i="1" dirty="0">
                <a:solidFill>
                  <a:prstClr val="white"/>
                </a:solidFill>
                <a:latin typeface="Times New Roman" pitchFamily="18" charset="0"/>
                <a:cs typeface="Times New Roman" pitchFamily="18" charset="0"/>
              </a:rPr>
              <a:t>)</a:t>
            </a:r>
            <a:r>
              <a:rPr lang="zh-CN" altLang="en-US" b="1" i="1" dirty="0">
                <a:solidFill>
                  <a:prstClr val="white"/>
                </a:solidFill>
                <a:latin typeface="Times New Roman" pitchFamily="18" charset="0"/>
                <a:cs typeface="Times New Roman" pitchFamily="18" charset="0"/>
              </a:rPr>
              <a:t>用电镀刀具加工的</a:t>
            </a:r>
            <a:endParaRPr lang="ru-RU" b="1" i="1" dirty="0">
              <a:solidFill>
                <a:prstClr val="white"/>
              </a:solidFill>
              <a:latin typeface="Times New Roman" pitchFamily="18" charset="0"/>
              <a:cs typeface="Times New Roman" pitchFamily="18" charset="0"/>
            </a:endParaRPr>
          </a:p>
        </p:txBody>
      </p:sp>
      <p:pic>
        <p:nvPicPr>
          <p:cNvPr id="9" name="Picture 4" descr="F:\РусАтлант\Фото\гальваника 2,4х12.jpg"/>
          <p:cNvPicPr>
            <a:picLocks noChangeAspect="1" noChangeArrowheads="1"/>
          </p:cNvPicPr>
          <p:nvPr/>
        </p:nvPicPr>
        <p:blipFill>
          <a:blip r:embed="rId2" cstate="print"/>
          <a:srcRect/>
          <a:stretch>
            <a:fillRect/>
          </a:stretch>
        </p:blipFill>
        <p:spPr bwMode="auto">
          <a:xfrm>
            <a:off x="4889971" y="3417311"/>
            <a:ext cx="2700000" cy="1971711"/>
          </a:xfrm>
          <a:prstGeom prst="rect">
            <a:avLst/>
          </a:prstGeom>
          <a:noFill/>
        </p:spPr>
      </p:pic>
      <p:pic>
        <p:nvPicPr>
          <p:cNvPr id="10" name="Picture 5" descr="F:\РусАтлант\Фото\монолит 2,4 х12.jpg"/>
          <p:cNvPicPr>
            <a:picLocks noChangeAspect="1" noChangeArrowheads="1"/>
          </p:cNvPicPr>
          <p:nvPr/>
        </p:nvPicPr>
        <p:blipFill>
          <a:blip r:embed="rId3" cstate="print"/>
          <a:srcRect/>
          <a:stretch>
            <a:fillRect/>
          </a:stretch>
        </p:blipFill>
        <p:spPr bwMode="auto">
          <a:xfrm>
            <a:off x="1307760" y="3484746"/>
            <a:ext cx="2700000" cy="1971712"/>
          </a:xfrm>
          <a:prstGeom prst="rect">
            <a:avLst/>
          </a:prstGeom>
          <a:noFill/>
        </p:spPr>
      </p:pic>
      <p:pic>
        <p:nvPicPr>
          <p:cNvPr id="11" name="Picture 2" descr="F:\РусАтлант\Фото\МонА.jpg"/>
          <p:cNvPicPr>
            <a:picLocks noChangeAspect="1" noChangeArrowheads="1"/>
          </p:cNvPicPr>
          <p:nvPr/>
        </p:nvPicPr>
        <p:blipFill>
          <a:blip r:embed="rId4" cstate="print"/>
          <a:srcRect l="5000" r="2500" b="13725"/>
          <a:stretch>
            <a:fillRect/>
          </a:stretch>
        </p:blipFill>
        <p:spPr bwMode="auto">
          <a:xfrm>
            <a:off x="1342153" y="1464606"/>
            <a:ext cx="2700000" cy="1839009"/>
          </a:xfrm>
          <a:prstGeom prst="rect">
            <a:avLst/>
          </a:prstGeom>
          <a:noFill/>
        </p:spPr>
      </p:pic>
      <p:pic>
        <p:nvPicPr>
          <p:cNvPr id="12" name="Picture 3" descr="F:\РусАтлант\Фото\Г2.jpg"/>
          <p:cNvPicPr>
            <a:picLocks noChangeAspect="1" noChangeArrowheads="1"/>
          </p:cNvPicPr>
          <p:nvPr/>
        </p:nvPicPr>
        <p:blipFill>
          <a:blip r:embed="rId5" cstate="print"/>
          <a:srcRect l="6026" b="16468"/>
          <a:stretch>
            <a:fillRect/>
          </a:stretch>
        </p:blipFill>
        <p:spPr bwMode="auto">
          <a:xfrm>
            <a:off x="4896036" y="1484110"/>
            <a:ext cx="2699998" cy="1800000"/>
          </a:xfrm>
          <a:prstGeom prst="rect">
            <a:avLst/>
          </a:prstGeom>
          <a:noFill/>
        </p:spPr>
      </p:pic>
      <p:sp>
        <p:nvSpPr>
          <p:cNvPr id="13" name="TextBox 12"/>
          <p:cNvSpPr txBox="1"/>
          <p:nvPr/>
        </p:nvSpPr>
        <p:spPr>
          <a:xfrm>
            <a:off x="909498" y="1535631"/>
            <a:ext cx="486054" cy="369332"/>
          </a:xfrm>
          <a:prstGeom prst="rect">
            <a:avLst/>
          </a:prstGeom>
          <a:noFill/>
        </p:spPr>
        <p:txBody>
          <a:bodyPr wrap="square" rtlCol="0">
            <a:spAutoFit/>
          </a:bodyPr>
          <a:lstStyle/>
          <a:p>
            <a:pPr defTabSz="685800"/>
            <a:r>
              <a:rPr lang="en-US" altLang="zh-CN" b="1" dirty="0">
                <a:solidFill>
                  <a:srgbClr val="0000CC"/>
                </a:solidFill>
                <a:latin typeface="Times New Roman" pitchFamily="18" charset="0"/>
                <a:cs typeface="Times New Roman" pitchFamily="18" charset="0"/>
              </a:rPr>
              <a:t>1</a:t>
            </a:r>
            <a:r>
              <a:rPr lang="ru-RU" b="1" dirty="0">
                <a:solidFill>
                  <a:srgbClr val="0000CC"/>
                </a:solidFill>
                <a:latin typeface="Times New Roman" pitchFamily="18" charset="0"/>
                <a:cs typeface="Times New Roman" pitchFamily="18" charset="0"/>
              </a:rPr>
              <a:t>)</a:t>
            </a:r>
          </a:p>
        </p:txBody>
      </p:sp>
      <p:sp>
        <p:nvSpPr>
          <p:cNvPr id="14" name="TextBox 13"/>
          <p:cNvSpPr txBox="1"/>
          <p:nvPr/>
        </p:nvSpPr>
        <p:spPr>
          <a:xfrm>
            <a:off x="4409982" y="1601397"/>
            <a:ext cx="486054" cy="369332"/>
          </a:xfrm>
          <a:prstGeom prst="rect">
            <a:avLst/>
          </a:prstGeom>
          <a:noFill/>
        </p:spPr>
        <p:txBody>
          <a:bodyPr wrap="square" rtlCol="0">
            <a:spAutoFit/>
          </a:bodyPr>
          <a:lstStyle/>
          <a:p>
            <a:pPr defTabSz="685800"/>
            <a:r>
              <a:rPr lang="en-US" altLang="zh-CN" b="1" dirty="0">
                <a:solidFill>
                  <a:srgbClr val="0000CC"/>
                </a:solidFill>
                <a:latin typeface="Times New Roman" pitchFamily="18" charset="0"/>
                <a:cs typeface="Times New Roman" pitchFamily="18" charset="0"/>
              </a:rPr>
              <a:t>2</a:t>
            </a:r>
            <a:r>
              <a:rPr lang="ru-RU"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62104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1292288" y="301115"/>
            <a:ext cx="6918448" cy="5216117"/>
          </a:xfrm>
          <a:prstGeom prst="rect">
            <a:avLst/>
          </a:prstGeom>
        </p:spPr>
      </p:pic>
      <p:sp>
        <p:nvSpPr>
          <p:cNvPr id="6" name="Прямоугольник 5"/>
          <p:cNvSpPr/>
          <p:nvPr/>
        </p:nvSpPr>
        <p:spPr>
          <a:xfrm>
            <a:off x="62142" y="5517232"/>
            <a:ext cx="9086174" cy="1077218"/>
          </a:xfrm>
          <a:prstGeom prst="rect">
            <a:avLst/>
          </a:prstGeom>
        </p:spPr>
        <p:txBody>
          <a:bodyPr wrap="square">
            <a:spAutoFit/>
          </a:bodyPr>
          <a:lstStyle/>
          <a:p>
            <a:pPr algn="ctr"/>
            <a:r>
              <a:rPr lang="zh-CN" altLang="en-US" sz="3200" b="1" dirty="0">
                <a:solidFill>
                  <a:schemeClr val="tx2">
                    <a:lumMod val="75000"/>
                  </a:schemeClr>
                </a:solidFill>
                <a:latin typeface="Microsoft JhengHei" panose="020B0604030504040204" pitchFamily="34" charset="-120"/>
                <a:ea typeface="Microsoft JhengHei" panose="020B0604030504040204" pitchFamily="34" charset="-120"/>
              </a:rPr>
              <a:t>显微照像术：频道中心部分表面</a:t>
            </a:r>
            <a:endParaRPr lang="ru-RU" altLang="zh-CN" sz="3200" b="1" dirty="0">
              <a:solidFill>
                <a:schemeClr val="tx2">
                  <a:lumMod val="75000"/>
                </a:schemeClr>
              </a:solidFill>
              <a:latin typeface="Microsoft JhengHei" panose="020B0604030504040204" pitchFamily="34" charset="-120"/>
              <a:ea typeface="Microsoft JhengHei" panose="020B0604030504040204" pitchFamily="34" charset="-120"/>
            </a:endParaRPr>
          </a:p>
          <a:p>
            <a:pPr algn="ctr"/>
            <a:r>
              <a:rPr lang="zh-CN" altLang="en-US" sz="3200" b="1" dirty="0">
                <a:solidFill>
                  <a:schemeClr val="tx2">
                    <a:lumMod val="75000"/>
                  </a:schemeClr>
                </a:solidFill>
                <a:latin typeface="Microsoft JhengHei" panose="020B0604030504040204" pitchFamily="34" charset="-120"/>
                <a:ea typeface="Microsoft JhengHei" panose="020B0604030504040204" pitchFamily="34" charset="-120"/>
              </a:rPr>
              <a:t>精度与轮廓曲线</a:t>
            </a:r>
            <a:r>
              <a:rPr lang="ru-RU" sz="3200" b="1" dirty="0">
                <a:solidFill>
                  <a:schemeClr val="tx2">
                    <a:lumMod val="75000"/>
                  </a:schemeClr>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p>
        </p:txBody>
      </p:sp>
      <p:sp>
        <p:nvSpPr>
          <p:cNvPr id="2" name="Прямоугольник 1">
            <a:extLst>
              <a:ext uri="{FF2B5EF4-FFF2-40B4-BE49-F238E27FC236}">
                <a16:creationId xmlns:a16="http://schemas.microsoft.com/office/drawing/2014/main" id="{F7E360F7-F054-4C04-9D58-C88F8F30D612}"/>
              </a:ext>
            </a:extLst>
          </p:cNvPr>
          <p:cNvSpPr/>
          <p:nvPr/>
        </p:nvSpPr>
        <p:spPr>
          <a:xfrm>
            <a:off x="1292288" y="232915"/>
            <a:ext cx="6520072" cy="369332"/>
          </a:xfrm>
          <a:prstGeom prst="rect">
            <a:avLst/>
          </a:prstGeom>
        </p:spPr>
        <p:txBody>
          <a:bodyPr wrap="square">
            <a:spAutoFit/>
          </a:bodyPr>
          <a:lstStyle/>
          <a:p>
            <a:pPr algn="ctr" defTabSz="685800"/>
            <a:r>
              <a:rPr lang="en-US" altLang="zh-CN" b="1" i="1" dirty="0">
                <a:solidFill>
                  <a:schemeClr val="tx2">
                    <a:lumMod val="75000"/>
                  </a:schemeClr>
                </a:solidFill>
                <a:latin typeface="Times New Roman" pitchFamily="18" charset="0"/>
                <a:cs typeface="Times New Roman" pitchFamily="18" charset="0"/>
              </a:rPr>
              <a:t>1</a:t>
            </a:r>
            <a:r>
              <a:rPr lang="ru-RU" b="1" i="1" dirty="0">
                <a:solidFill>
                  <a:schemeClr val="tx2">
                    <a:lumMod val="75000"/>
                  </a:schemeClr>
                </a:solidFill>
                <a:latin typeface="Times New Roman" pitchFamily="18" charset="0"/>
                <a:cs typeface="Times New Roman" pitchFamily="18" charset="0"/>
              </a:rPr>
              <a:t>)</a:t>
            </a:r>
            <a:r>
              <a:rPr lang="zh-CN" altLang="en-US" b="1" i="1" dirty="0">
                <a:solidFill>
                  <a:schemeClr val="tx2">
                    <a:lumMod val="75000"/>
                  </a:schemeClr>
                </a:solidFill>
                <a:latin typeface="Times New Roman" pitchFamily="18" charset="0"/>
                <a:cs typeface="Times New Roman" pitchFamily="18" charset="0"/>
              </a:rPr>
              <a:t>用</a:t>
            </a:r>
            <a:r>
              <a:rPr lang="en-US" altLang="zh-CN" b="1" i="1" dirty="0">
                <a:solidFill>
                  <a:schemeClr val="tx2">
                    <a:lumMod val="75000"/>
                  </a:schemeClr>
                </a:solidFill>
                <a:latin typeface="Times New Roman" pitchFamily="18" charset="0"/>
                <a:cs typeface="Times New Roman" pitchFamily="18" charset="0"/>
              </a:rPr>
              <a:t>MONALIT</a:t>
            </a:r>
            <a:r>
              <a:rPr lang="zh-CN" altLang="en-US" b="1" i="1" dirty="0">
                <a:solidFill>
                  <a:schemeClr val="tx2">
                    <a:lumMod val="75000"/>
                  </a:schemeClr>
                </a:solidFill>
                <a:latin typeface="Times New Roman" pitchFamily="18" charset="0"/>
                <a:cs typeface="Times New Roman" pitchFamily="18" charset="0"/>
              </a:rPr>
              <a:t>钎焊刀具加工的</a:t>
            </a:r>
            <a:r>
              <a:rPr lang="ru-RU" b="1" i="1" dirty="0">
                <a:solidFill>
                  <a:schemeClr val="tx2">
                    <a:lumMod val="75000"/>
                  </a:schemeClr>
                </a:solidFill>
                <a:latin typeface="Times New Roman" pitchFamily="18" charset="0"/>
                <a:cs typeface="Times New Roman" pitchFamily="18" charset="0"/>
              </a:rPr>
              <a:t>;   </a:t>
            </a:r>
            <a:r>
              <a:rPr lang="en-US" altLang="zh-CN" b="1" i="1" dirty="0">
                <a:solidFill>
                  <a:schemeClr val="tx2">
                    <a:lumMod val="75000"/>
                  </a:schemeClr>
                </a:solidFill>
                <a:latin typeface="Times New Roman" pitchFamily="18" charset="0"/>
                <a:cs typeface="Times New Roman" pitchFamily="18" charset="0"/>
              </a:rPr>
              <a:t>2</a:t>
            </a:r>
            <a:r>
              <a:rPr lang="ru-RU" b="1" i="1" dirty="0">
                <a:solidFill>
                  <a:schemeClr val="tx2">
                    <a:lumMod val="75000"/>
                  </a:schemeClr>
                </a:solidFill>
                <a:latin typeface="Times New Roman" pitchFamily="18" charset="0"/>
                <a:cs typeface="Times New Roman" pitchFamily="18" charset="0"/>
              </a:rPr>
              <a:t>)</a:t>
            </a:r>
            <a:r>
              <a:rPr lang="zh-CN" altLang="en-US" b="1" i="1" dirty="0">
                <a:solidFill>
                  <a:schemeClr val="tx2">
                    <a:lumMod val="75000"/>
                  </a:schemeClr>
                </a:solidFill>
                <a:latin typeface="Times New Roman" pitchFamily="18" charset="0"/>
                <a:cs typeface="Times New Roman" pitchFamily="18" charset="0"/>
              </a:rPr>
              <a:t>用电镀刀具加工的</a:t>
            </a:r>
            <a:endParaRPr lang="ru-RU" b="1" i="1" dirty="0">
              <a:solidFill>
                <a:schemeClr val="tx2">
                  <a:lumMod val="75000"/>
                </a:schemeClr>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44A70EB-59FD-4D9D-BFA8-6E81E78F5DFA}"/>
              </a:ext>
            </a:extLst>
          </p:cNvPr>
          <p:cNvSpPr/>
          <p:nvPr/>
        </p:nvSpPr>
        <p:spPr>
          <a:xfrm>
            <a:off x="915262" y="956190"/>
            <a:ext cx="377026" cy="369332"/>
          </a:xfrm>
          <a:prstGeom prst="rect">
            <a:avLst/>
          </a:prstGeom>
        </p:spPr>
        <p:txBody>
          <a:bodyPr wrap="square">
            <a:spAutoFit/>
          </a:bodyPr>
          <a:lstStyle/>
          <a:p>
            <a:r>
              <a:rPr lang="en-US" altLang="zh-CN" b="1" i="1" dirty="0">
                <a:solidFill>
                  <a:schemeClr val="tx2">
                    <a:lumMod val="75000"/>
                  </a:schemeClr>
                </a:solidFill>
                <a:latin typeface="Times New Roman" pitchFamily="18" charset="0"/>
                <a:cs typeface="Times New Roman" pitchFamily="18" charset="0"/>
              </a:rPr>
              <a:t>1</a:t>
            </a:r>
            <a:r>
              <a:rPr lang="ru-RU" b="1" i="1" dirty="0">
                <a:solidFill>
                  <a:schemeClr val="tx2">
                    <a:lumMod val="75000"/>
                  </a:schemeClr>
                </a:solidFill>
                <a:latin typeface="Times New Roman" pitchFamily="18" charset="0"/>
                <a:cs typeface="Times New Roman" pitchFamily="18" charset="0"/>
              </a:rPr>
              <a:t>)</a:t>
            </a:r>
            <a:endParaRPr lang="ru-RU" dirty="0"/>
          </a:p>
        </p:txBody>
      </p:sp>
      <p:sp>
        <p:nvSpPr>
          <p:cNvPr id="7" name="Прямоугольник 6">
            <a:extLst>
              <a:ext uri="{FF2B5EF4-FFF2-40B4-BE49-F238E27FC236}">
                <a16:creationId xmlns:a16="http://schemas.microsoft.com/office/drawing/2014/main" id="{472118E7-52E1-42E5-B9FF-6197EBA8FC2F}"/>
              </a:ext>
            </a:extLst>
          </p:cNvPr>
          <p:cNvSpPr/>
          <p:nvPr/>
        </p:nvSpPr>
        <p:spPr>
          <a:xfrm>
            <a:off x="7623847" y="771524"/>
            <a:ext cx="377026" cy="369332"/>
          </a:xfrm>
          <a:prstGeom prst="rect">
            <a:avLst/>
          </a:prstGeom>
        </p:spPr>
        <p:txBody>
          <a:bodyPr wrap="square">
            <a:spAutoFit/>
          </a:bodyPr>
          <a:lstStyle/>
          <a:p>
            <a:r>
              <a:rPr lang="ru-RU" b="1" i="1" dirty="0">
                <a:solidFill>
                  <a:schemeClr val="tx2">
                    <a:lumMod val="75000"/>
                  </a:schemeClr>
                </a:solidFill>
                <a:latin typeface="Times New Roman" pitchFamily="18" charset="0"/>
                <a:cs typeface="Times New Roman" pitchFamily="18" charset="0"/>
              </a:rPr>
              <a:t>2)</a:t>
            </a:r>
            <a:endParaRPr lang="ru-RU" dirty="0"/>
          </a:p>
        </p:txBody>
      </p:sp>
    </p:spTree>
    <p:extLst>
      <p:ext uri="{BB962C8B-B14F-4D97-AF65-F5344CB8AC3E}">
        <p14:creationId xmlns:p14="http://schemas.microsoft.com/office/powerpoint/2010/main" val="27463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atomic-energy.ru/files/styles/center/public/images/2016/03/jet20motorlari1.jpg?itok=OsMe1fby">
            <a:extLst>
              <a:ext uri="{FF2B5EF4-FFF2-40B4-BE49-F238E27FC236}">
                <a16:creationId xmlns:a16="http://schemas.microsoft.com/office/drawing/2014/main" id="{97529FA2-AD1C-470A-92DB-C98BE62BC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48" y="332656"/>
            <a:ext cx="3362029" cy="20172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85B184-11AE-4266-948A-3DCC8D0EF5DD}"/>
              </a:ext>
            </a:extLst>
          </p:cNvPr>
          <p:cNvSpPr txBox="1"/>
          <p:nvPr/>
        </p:nvSpPr>
        <p:spPr>
          <a:xfrm>
            <a:off x="251520" y="2734834"/>
            <a:ext cx="4584957" cy="1384995"/>
          </a:xfrm>
          <a:prstGeom prst="rect">
            <a:avLst/>
          </a:prstGeom>
          <a:noFill/>
        </p:spPr>
        <p:txBody>
          <a:bodyPr wrap="square" rtlCol="0">
            <a:spAutoFit/>
          </a:bodyPr>
          <a:lstStyle/>
          <a:p>
            <a:pPr algn="ctr"/>
            <a:r>
              <a:rPr lang="zh-CN" altLang="en-US" sz="2400" b="1" dirty="0">
                <a:solidFill>
                  <a:schemeClr val="tx2">
                    <a:lumMod val="75000"/>
                  </a:schemeClr>
                </a:solidFill>
                <a:latin typeface="Microsoft JhengHei" panose="020B0604030504040204" pitchFamily="34" charset="-120"/>
                <a:ea typeface="Microsoft JhengHei" panose="020B0604030504040204" pitchFamily="34" charset="-120"/>
              </a:rPr>
              <a:t>加工飞机发动机涡轮叶片</a:t>
            </a:r>
            <a:endParaRPr lang="en-US" altLang="zh-CN" sz="2400" b="1" dirty="0">
              <a:solidFill>
                <a:schemeClr val="tx2">
                  <a:lumMod val="75000"/>
                </a:schemeClr>
              </a:solidFill>
              <a:latin typeface="Microsoft JhengHei" panose="020B0604030504040204" pitchFamily="34" charset="-120"/>
              <a:ea typeface="Microsoft JhengHei" panose="020B0604030504040204" pitchFamily="34" charset="-120"/>
            </a:endParaRPr>
          </a:p>
          <a:p>
            <a:pPr algn="ctr"/>
            <a:r>
              <a:rPr lang="zh-CN" altLang="en-US" sz="2400" b="1" dirty="0">
                <a:solidFill>
                  <a:schemeClr val="tx2">
                    <a:lumMod val="75000"/>
                  </a:schemeClr>
                </a:solidFill>
                <a:latin typeface="Microsoft JhengHei" panose="020B0604030504040204" pitchFamily="34" charset="-120"/>
                <a:ea typeface="Microsoft JhengHei" panose="020B0604030504040204" pitchFamily="34" charset="-120"/>
              </a:rPr>
              <a:t>（高熔点的合金）</a:t>
            </a:r>
            <a:endParaRPr lang="en-US" altLang="zh-CN" sz="2400" b="1" dirty="0">
              <a:solidFill>
                <a:schemeClr val="tx2">
                  <a:lumMod val="75000"/>
                </a:schemeClr>
              </a:solidFill>
              <a:latin typeface="Microsoft JhengHei" panose="020B0604030504040204" pitchFamily="34" charset="-120"/>
              <a:ea typeface="Microsoft JhengHei" panose="020B0604030504040204" pitchFamily="34" charset="-120"/>
            </a:endParaRPr>
          </a:p>
          <a:p>
            <a:pPr algn="ctr"/>
            <a:r>
              <a:rPr lang="zh-CN" altLang="en-US" b="1" dirty="0">
                <a:solidFill>
                  <a:schemeClr val="tx2">
                    <a:lumMod val="75000"/>
                  </a:schemeClr>
                </a:solidFill>
                <a:latin typeface="Microsoft JhengHei" panose="020B0604030504040204" pitchFamily="34" charset="-120"/>
                <a:ea typeface="Microsoft JhengHei" panose="020B0604030504040204" pitchFamily="34" charset="-120"/>
              </a:rPr>
              <a:t>解决的问题： </a:t>
            </a:r>
            <a:r>
              <a:rPr lang="en-US" altLang="zh-CN" b="1" dirty="0">
                <a:solidFill>
                  <a:schemeClr val="tx2">
                    <a:lumMod val="75000"/>
                  </a:schemeClr>
                </a:solidFill>
                <a:latin typeface="Microsoft JhengHei" panose="020B0604030504040204" pitchFamily="34" charset="-120"/>
                <a:ea typeface="Microsoft JhengHei" panose="020B0604030504040204" pitchFamily="34" charset="-120"/>
              </a:rPr>
              <a:t>1</a:t>
            </a:r>
            <a:r>
              <a:rPr lang="zh-CN" altLang="en-US" b="1" dirty="0">
                <a:solidFill>
                  <a:schemeClr val="tx2">
                    <a:lumMod val="75000"/>
                  </a:schemeClr>
                </a:solidFill>
                <a:latin typeface="Microsoft JhengHei" panose="020B0604030504040204" pitchFamily="34" charset="-120"/>
                <a:ea typeface="Microsoft JhengHei" panose="020B0604030504040204" pitchFamily="34" charset="-120"/>
              </a:rPr>
              <a:t>）表面精度非常高 </a:t>
            </a:r>
            <a:endParaRPr lang="en-US" altLang="zh-CN" b="1" dirty="0">
              <a:solidFill>
                <a:schemeClr val="tx2">
                  <a:lumMod val="75000"/>
                </a:schemeClr>
              </a:solidFill>
              <a:latin typeface="Microsoft JhengHei" panose="020B0604030504040204" pitchFamily="34" charset="-120"/>
              <a:ea typeface="Microsoft JhengHei" panose="020B0604030504040204" pitchFamily="34" charset="-120"/>
            </a:endParaRPr>
          </a:p>
          <a:p>
            <a:pPr algn="ctr"/>
            <a:r>
              <a:rPr lang="en-US" altLang="zh-CN" b="1" dirty="0">
                <a:solidFill>
                  <a:schemeClr val="tx2">
                    <a:lumMod val="75000"/>
                  </a:schemeClr>
                </a:solidFill>
                <a:latin typeface="Microsoft JhengHei" panose="020B0604030504040204" pitchFamily="34" charset="-120"/>
                <a:ea typeface="Microsoft JhengHei" panose="020B0604030504040204" pitchFamily="34" charset="-120"/>
              </a:rPr>
              <a:t>2</a:t>
            </a:r>
            <a:r>
              <a:rPr lang="zh-CN" altLang="en-US" b="1" dirty="0">
                <a:solidFill>
                  <a:schemeClr val="tx2">
                    <a:lumMod val="75000"/>
                  </a:schemeClr>
                </a:solidFill>
                <a:latin typeface="Microsoft JhengHei" panose="020B0604030504040204" pitchFamily="34" charset="-120"/>
                <a:ea typeface="Microsoft JhengHei" panose="020B0604030504040204" pitchFamily="34" charset="-120"/>
              </a:rPr>
              <a:t>）表面张力换收缩应力！！！</a:t>
            </a:r>
          </a:p>
        </p:txBody>
      </p:sp>
      <p:pic>
        <p:nvPicPr>
          <p:cNvPr id="6" name="Picture 1">
            <a:extLst>
              <a:ext uri="{FF2B5EF4-FFF2-40B4-BE49-F238E27FC236}">
                <a16:creationId xmlns:a16="http://schemas.microsoft.com/office/drawing/2014/main" id="{89C459B8-E828-4227-BEB9-BD2FE859B91F}"/>
              </a:ext>
            </a:extLst>
          </p:cNvPr>
          <p:cNvPicPr>
            <a:picLocks noChangeAspect="1" noChangeArrowheads="1"/>
          </p:cNvPicPr>
          <p:nvPr/>
        </p:nvPicPr>
        <p:blipFill rotWithShape="1">
          <a:blip r:embed="rId3" cstate="print"/>
          <a:srcRect l="35478" t="23140"/>
          <a:stretch/>
        </p:blipFill>
        <p:spPr bwMode="auto">
          <a:xfrm>
            <a:off x="400520" y="4197012"/>
            <a:ext cx="4435957" cy="2131980"/>
          </a:xfrm>
          <a:prstGeom prst="rect">
            <a:avLst/>
          </a:prstGeom>
          <a:noFill/>
          <a:ln w="9525">
            <a:noFill/>
            <a:miter lim="800000"/>
            <a:headEnd/>
            <a:tailEnd/>
          </a:ln>
          <a:effectLst/>
        </p:spPr>
      </p:pic>
      <p:pic>
        <p:nvPicPr>
          <p:cNvPr id="4" name="Picture 6" descr="https://pic4.zhimg.com/50/2a1f6d053f820f58aec14bb3fd463bc7_hd.jpg">
            <a:extLst>
              <a:ext uri="{FF2B5EF4-FFF2-40B4-BE49-F238E27FC236}">
                <a16:creationId xmlns:a16="http://schemas.microsoft.com/office/drawing/2014/main" id="{2AF03D22-FB33-472B-A9FF-A18F741E34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119"/>
          <a:stretch/>
        </p:blipFill>
        <p:spPr bwMode="auto">
          <a:xfrm>
            <a:off x="4792141" y="476672"/>
            <a:ext cx="4123410" cy="585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1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heckerboard(across)">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5FCC18-79B1-48EA-9653-6810E514F830}"/>
              </a:ext>
            </a:extLst>
          </p:cNvPr>
          <p:cNvSpPr txBox="1"/>
          <p:nvPr/>
        </p:nvSpPr>
        <p:spPr>
          <a:xfrm>
            <a:off x="179511" y="4077072"/>
            <a:ext cx="4599459" cy="1815882"/>
          </a:xfrm>
          <a:prstGeom prst="rect">
            <a:avLst/>
          </a:prstGeom>
          <a:noFill/>
        </p:spPr>
        <p:txBody>
          <a:bodyPr wrap="square" rtlCol="0">
            <a:spAutoFit/>
          </a:bodyPr>
          <a:lstStyle/>
          <a:p>
            <a:r>
              <a:rPr lang="zh-CN" altLang="en-US" sz="3200" b="1" dirty="0">
                <a:solidFill>
                  <a:schemeClr val="tx2">
                    <a:lumMod val="75000"/>
                  </a:schemeClr>
                </a:solidFill>
                <a:latin typeface="Microsoft JhengHei" panose="020B0604030504040204" pitchFamily="34" charset="-120"/>
                <a:ea typeface="Microsoft JhengHei" panose="020B0604030504040204" pitchFamily="34" charset="-120"/>
              </a:rPr>
              <a:t>火箭辐射透明整流罩</a:t>
            </a:r>
            <a:endParaRPr lang="en-US" altLang="zh-CN" sz="3200" b="1" dirty="0">
              <a:solidFill>
                <a:schemeClr val="tx2">
                  <a:lumMod val="75000"/>
                </a:schemeClr>
              </a:solidFill>
              <a:latin typeface="Microsoft JhengHei" panose="020B0604030504040204" pitchFamily="34" charset="-120"/>
              <a:ea typeface="Microsoft JhengHei" panose="020B0604030504040204" pitchFamily="34" charset="-120"/>
            </a:endParaRPr>
          </a:p>
          <a:p>
            <a:r>
              <a:rPr lang="ru-RU" altLang="zh-CN" sz="3200" b="1" dirty="0">
                <a:solidFill>
                  <a:schemeClr val="tx2">
                    <a:lumMod val="75000"/>
                  </a:schemeClr>
                </a:solidFill>
                <a:latin typeface="Microsoft JhengHei" panose="020B0604030504040204" pitchFamily="34" charset="-120"/>
                <a:ea typeface="Microsoft JhengHei" panose="020B0604030504040204" pitchFamily="34" charset="-120"/>
              </a:rPr>
              <a:t>(</a:t>
            </a:r>
            <a:r>
              <a:rPr lang="zh-CN" altLang="en-US" sz="3200" b="1" dirty="0">
                <a:solidFill>
                  <a:schemeClr val="tx2">
                    <a:lumMod val="75000"/>
                  </a:schemeClr>
                </a:solidFill>
                <a:latin typeface="Microsoft JhengHei" panose="020B0604030504040204" pitchFamily="34" charset="-120"/>
                <a:ea typeface="Microsoft JhengHei" panose="020B0604030504040204" pitchFamily="34" charset="-120"/>
              </a:rPr>
              <a:t>陶瓷）</a:t>
            </a:r>
            <a:endParaRPr lang="en-US" altLang="zh-CN" sz="3200" b="1" dirty="0">
              <a:solidFill>
                <a:schemeClr val="tx2">
                  <a:lumMod val="75000"/>
                </a:schemeClr>
              </a:solidFill>
              <a:latin typeface="Microsoft JhengHei" panose="020B0604030504040204" pitchFamily="34" charset="-120"/>
              <a:ea typeface="Microsoft JhengHei" panose="020B0604030504040204" pitchFamily="34" charset="-120"/>
            </a:endParaRPr>
          </a:p>
          <a:p>
            <a:r>
              <a:rPr lang="zh-CN" altLang="en-US" sz="2400" b="1" dirty="0">
                <a:solidFill>
                  <a:schemeClr val="tx2">
                    <a:lumMod val="75000"/>
                  </a:schemeClr>
                </a:solidFill>
                <a:latin typeface="Microsoft JhengHei" panose="020B0604030504040204" pitchFamily="34" charset="-120"/>
                <a:ea typeface="Microsoft JhengHei" panose="020B0604030504040204" pitchFamily="34" charset="-120"/>
              </a:rPr>
              <a:t>解决的问题： 表面精度高，没有裂纹，会提供均匀厚度 </a:t>
            </a:r>
          </a:p>
        </p:txBody>
      </p:sp>
      <p:pic>
        <p:nvPicPr>
          <p:cNvPr id="2050" name="Picture 2" descr="http://worldfb.ru/misc/i/gallery/28957/680309.jpg">
            <a:extLst>
              <a:ext uri="{FF2B5EF4-FFF2-40B4-BE49-F238E27FC236}">
                <a16:creationId xmlns:a16="http://schemas.microsoft.com/office/drawing/2014/main" id="{6DBF78E8-44EB-4A1D-A0E5-0F49550A7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62285"/>
            <a:ext cx="6543675"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im0-tub-ru.yandex.net/i?id=179eab536cbcc39543e00d8a9916f87d&amp;n=13">
            <a:extLst>
              <a:ext uri="{FF2B5EF4-FFF2-40B4-BE49-F238E27FC236}">
                <a16:creationId xmlns:a16="http://schemas.microsoft.com/office/drawing/2014/main" id="{1CFC9399-F10E-47E8-B110-1837CBA2F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971" y="3952796"/>
            <a:ext cx="3888432" cy="2316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old.admoblkaluga.ru/New/SCIENCE/Technologia/int/gif/obtekate.jpg">
            <a:extLst>
              <a:ext uri="{FF2B5EF4-FFF2-40B4-BE49-F238E27FC236}">
                <a16:creationId xmlns:a16="http://schemas.microsoft.com/office/drawing/2014/main" id="{A41232FE-E7E0-4ED9-B6D0-93596CA15B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276872"/>
            <a:ext cx="4910042" cy="167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40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76672"/>
            <a:ext cx="8892480" cy="5310413"/>
          </a:xfrm>
          <a:prstGeom prst="rect">
            <a:avLst/>
          </a:prstGeom>
        </p:spPr>
      </p:pic>
    </p:spTree>
    <p:extLst>
      <p:ext uri="{BB962C8B-B14F-4D97-AF65-F5344CB8AC3E}">
        <p14:creationId xmlns:p14="http://schemas.microsoft.com/office/powerpoint/2010/main" val="156638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5716" y="692696"/>
            <a:ext cx="6994676" cy="2400657"/>
          </a:xfrm>
          <a:prstGeom prst="rect">
            <a:avLst/>
          </a:prstGeom>
          <a:noFill/>
        </p:spPr>
        <p:txBody>
          <a:bodyPr wrap="square" rtlCol="0">
            <a:spAutoFit/>
          </a:bodyPr>
          <a:lstStyle/>
          <a:p>
            <a:pPr algn="ctr"/>
            <a:r>
              <a:rPr lang="en-US" altLang="zh-CN" sz="4400" b="1" dirty="0">
                <a:solidFill>
                  <a:srgbClr val="C00000"/>
                </a:solidFill>
              </a:rPr>
              <a:t>MONALIT</a:t>
            </a:r>
            <a:r>
              <a:rPr lang="zh-CN" altLang="en-US" sz="4400" b="1" dirty="0">
                <a:solidFill>
                  <a:srgbClr val="C00000"/>
                </a:solidFill>
              </a:rPr>
              <a:t>怎么用不一样形状和尺寸金刚石颗粒能到均匀磨头平面？</a:t>
            </a:r>
            <a:endParaRPr lang="ru-RU" dirty="0">
              <a:solidFill>
                <a:srgbClr val="C00000"/>
              </a:solidFill>
            </a:endParaRPr>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399492">
            <a:off x="3930459" y="4370661"/>
            <a:ext cx="4813798" cy="171557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15881">
            <a:off x="1628101" y="3537282"/>
            <a:ext cx="1524595" cy="3151197"/>
          </a:xfrm>
          <a:prstGeom prst="rect">
            <a:avLst/>
          </a:prstGeom>
        </p:spPr>
      </p:pic>
    </p:spTree>
    <p:extLst>
      <p:ext uri="{BB962C8B-B14F-4D97-AF65-F5344CB8AC3E}">
        <p14:creationId xmlns:p14="http://schemas.microsoft.com/office/powerpoint/2010/main" val="269337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904170" y="1779684"/>
            <a:ext cx="2701100" cy="1899211"/>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71" y="212278"/>
            <a:ext cx="3744416" cy="2808313"/>
          </a:xfrm>
          <a:prstGeom prst="rect">
            <a:avLst/>
          </a:prstGeom>
        </p:spPr>
      </p:pic>
      <p:sp>
        <p:nvSpPr>
          <p:cNvPr id="5" name="Прямоугольник 4"/>
          <p:cNvSpPr/>
          <p:nvPr/>
        </p:nvSpPr>
        <p:spPr>
          <a:xfrm>
            <a:off x="4904170" y="815293"/>
            <a:ext cx="3496861" cy="523220"/>
          </a:xfrm>
          <a:prstGeom prst="rect">
            <a:avLst/>
          </a:prstGeom>
        </p:spPr>
        <p:txBody>
          <a:bodyPr wrap="square">
            <a:spAutoFit/>
          </a:bodyPr>
          <a:lstStyle/>
          <a:p>
            <a:pPr algn="ctr"/>
            <a:r>
              <a:rPr lang="zh-CN" altLang="en-US" sz="2800" b="1" dirty="0">
                <a:solidFill>
                  <a:srgbClr val="0000CC"/>
                </a:solidFill>
              </a:rPr>
              <a:t>电镀技术</a:t>
            </a:r>
            <a:endParaRPr lang="ru-RU" sz="2800" b="1" dirty="0">
              <a:solidFill>
                <a:srgbClr val="0000CC"/>
              </a:solidFill>
            </a:endParaRPr>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t="54975"/>
          <a:stretch/>
        </p:blipFill>
        <p:spPr>
          <a:xfrm>
            <a:off x="539552" y="3501008"/>
            <a:ext cx="8154766" cy="2753745"/>
          </a:xfrm>
          <a:prstGeom prst="rect">
            <a:avLst/>
          </a:prstGeom>
        </p:spPr>
      </p:pic>
      <p:cxnSp>
        <p:nvCxnSpPr>
          <p:cNvPr id="14" name="Прямая со стрелкой 13"/>
          <p:cNvCxnSpPr>
            <a:stCxn id="19" idx="1"/>
          </p:cNvCxnSpPr>
          <p:nvPr/>
        </p:nvCxnSpPr>
        <p:spPr>
          <a:xfrm flipH="1" flipV="1">
            <a:off x="4218928" y="1800248"/>
            <a:ext cx="885456" cy="1052602"/>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9" name="Овал 18"/>
          <p:cNvSpPr/>
          <p:nvPr/>
        </p:nvSpPr>
        <p:spPr>
          <a:xfrm>
            <a:off x="4788024" y="2729289"/>
            <a:ext cx="2160240" cy="843727"/>
          </a:xfrm>
          <a:prstGeom prst="ellipse">
            <a:avLst/>
          </a:prstGeom>
          <a:noFill/>
          <a:ln w="38100">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TextBox 21"/>
          <p:cNvSpPr txBox="1"/>
          <p:nvPr/>
        </p:nvSpPr>
        <p:spPr>
          <a:xfrm>
            <a:off x="827584" y="5589240"/>
            <a:ext cx="716863" cy="369332"/>
          </a:xfrm>
          <a:prstGeom prst="rect">
            <a:avLst/>
          </a:prstGeom>
          <a:noFill/>
        </p:spPr>
        <p:txBody>
          <a:bodyPr wrap="none" rtlCol="0">
            <a:spAutoFit/>
          </a:bodyPr>
          <a:lstStyle/>
          <a:p>
            <a:r>
              <a:rPr lang="zh-CN" altLang="en-US" dirty="0">
                <a:solidFill>
                  <a:srgbClr val="0000CC"/>
                </a:solidFill>
              </a:rPr>
              <a:t>平面</a:t>
            </a:r>
            <a:r>
              <a:rPr lang="ru-RU" dirty="0">
                <a:solidFill>
                  <a:srgbClr val="0000CC"/>
                </a:solidFill>
              </a:rPr>
              <a:t>)</a:t>
            </a:r>
          </a:p>
        </p:txBody>
      </p:sp>
    </p:spTree>
    <p:extLst>
      <p:ext uri="{BB962C8B-B14F-4D97-AF65-F5344CB8AC3E}">
        <p14:creationId xmlns:p14="http://schemas.microsoft.com/office/powerpoint/2010/main" val="86531887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20579"/>
          <a:stretch/>
        </p:blipFill>
        <p:spPr>
          <a:xfrm>
            <a:off x="410922" y="809709"/>
            <a:ext cx="4564737" cy="2712198"/>
          </a:xfrm>
          <a:prstGeom prst="rect">
            <a:avLst/>
          </a:prstGeom>
        </p:spPr>
      </p:pic>
      <p:sp>
        <p:nvSpPr>
          <p:cNvPr id="5" name="Прямоугольник 4"/>
          <p:cNvSpPr/>
          <p:nvPr/>
        </p:nvSpPr>
        <p:spPr>
          <a:xfrm>
            <a:off x="5081139" y="332655"/>
            <a:ext cx="3496861" cy="523220"/>
          </a:xfrm>
          <a:prstGeom prst="rect">
            <a:avLst/>
          </a:prstGeom>
        </p:spPr>
        <p:txBody>
          <a:bodyPr wrap="square">
            <a:spAutoFit/>
          </a:bodyPr>
          <a:lstStyle/>
          <a:p>
            <a:pPr algn="ctr"/>
            <a:r>
              <a:rPr lang="ru-RU" sz="2800" b="1" dirty="0">
                <a:solidFill>
                  <a:srgbClr val="0000CC"/>
                </a:solidFill>
              </a:rPr>
              <a:t>«</a:t>
            </a:r>
            <a:r>
              <a:rPr lang="en-US" sz="2800" b="1" dirty="0">
                <a:solidFill>
                  <a:srgbClr val="0000CC"/>
                </a:solidFill>
              </a:rPr>
              <a:t>MONALIT</a:t>
            </a:r>
            <a:r>
              <a:rPr lang="ru-RU" sz="2800" b="1" dirty="0">
                <a:solidFill>
                  <a:srgbClr val="0000CC"/>
                </a:solidFill>
              </a:rPr>
              <a:t>»</a:t>
            </a:r>
            <a:r>
              <a:rPr lang="zh-CN" altLang="en-US" sz="2800" b="1" dirty="0">
                <a:solidFill>
                  <a:srgbClr val="0000CC"/>
                </a:solidFill>
              </a:rPr>
              <a:t>技术</a:t>
            </a:r>
            <a:endParaRPr lang="ru-RU" sz="2800" b="1" dirty="0">
              <a:solidFill>
                <a:srgbClr val="0000CC"/>
              </a:solidFill>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t="39693"/>
          <a:stretch/>
        </p:blipFill>
        <p:spPr>
          <a:xfrm>
            <a:off x="407474" y="4077072"/>
            <a:ext cx="4522427" cy="2040377"/>
          </a:xfrm>
          <a:prstGeom prst="rect">
            <a:avLst/>
          </a:prstGeom>
        </p:spPr>
      </p:pic>
      <p:sp>
        <p:nvSpPr>
          <p:cNvPr id="7" name="TextBox 6"/>
          <p:cNvSpPr txBox="1"/>
          <p:nvPr/>
        </p:nvSpPr>
        <p:spPr>
          <a:xfrm>
            <a:off x="1268428" y="1128787"/>
            <a:ext cx="1114408" cy="369332"/>
          </a:xfrm>
          <a:prstGeom prst="rect">
            <a:avLst/>
          </a:prstGeom>
          <a:noFill/>
        </p:spPr>
        <p:txBody>
          <a:bodyPr wrap="none" rtlCol="0">
            <a:spAutoFit/>
          </a:bodyPr>
          <a:lstStyle/>
          <a:p>
            <a:r>
              <a:rPr lang="zh-CN" altLang="en-US" b="1" dirty="0">
                <a:solidFill>
                  <a:schemeClr val="bg1"/>
                </a:solidFill>
              </a:rPr>
              <a:t>铸造模具</a:t>
            </a:r>
            <a:endParaRPr lang="ru-RU" b="1" dirty="0">
              <a:solidFill>
                <a:schemeClr val="bg1"/>
              </a:solidFill>
            </a:endParaRPr>
          </a:p>
        </p:txBody>
      </p:sp>
      <p:sp>
        <p:nvSpPr>
          <p:cNvPr id="8" name="TextBox 7"/>
          <p:cNvSpPr txBox="1"/>
          <p:nvPr/>
        </p:nvSpPr>
        <p:spPr>
          <a:xfrm>
            <a:off x="1257852" y="3981699"/>
            <a:ext cx="646331" cy="369332"/>
          </a:xfrm>
          <a:prstGeom prst="rect">
            <a:avLst/>
          </a:prstGeom>
          <a:noFill/>
        </p:spPr>
        <p:txBody>
          <a:bodyPr wrap="none" rtlCol="0">
            <a:spAutoFit/>
          </a:bodyPr>
          <a:lstStyle/>
          <a:p>
            <a:r>
              <a:rPr lang="zh-CN" altLang="en-US" dirty="0">
                <a:solidFill>
                  <a:srgbClr val="0000CC"/>
                </a:solidFill>
              </a:rPr>
              <a:t>平面</a:t>
            </a:r>
            <a:endParaRPr lang="ru-RU" dirty="0">
              <a:solidFill>
                <a:srgbClr val="0000CC"/>
              </a:solidFill>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9161" y="1286762"/>
            <a:ext cx="1900815" cy="1342906"/>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86259" flipV="1">
            <a:off x="4871853" y="3139873"/>
            <a:ext cx="4028441" cy="2746664"/>
          </a:xfrm>
          <a:prstGeom prst="rect">
            <a:avLst/>
          </a:prstGeom>
        </p:spPr>
      </p:pic>
      <p:cxnSp>
        <p:nvCxnSpPr>
          <p:cNvPr id="10" name="Прямая соединительная линия 9"/>
          <p:cNvCxnSpPr/>
          <p:nvPr/>
        </p:nvCxnSpPr>
        <p:spPr>
          <a:xfrm>
            <a:off x="539552" y="4486339"/>
            <a:ext cx="4390349" cy="26867"/>
          </a:xfrm>
          <a:prstGeom prst="line">
            <a:avLst/>
          </a:prstGeom>
          <a:ln w="28575">
            <a:solidFill>
              <a:srgbClr val="FF0000"/>
            </a:solidFill>
            <a:prstDash val="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5791975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0" y="0"/>
            <a:ext cx="4849307" cy="6858000"/>
          </a:xfrm>
          <a:prstGeom prst="rect">
            <a:avLst/>
          </a:prstGeom>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6810" y="3560879"/>
            <a:ext cx="3813051" cy="2801126"/>
          </a:xfrm>
          <a:prstGeom prst="rect">
            <a:avLst/>
          </a:prstGeom>
        </p:spPr>
      </p:pic>
      <p:sp>
        <p:nvSpPr>
          <p:cNvPr id="6" name="Дуга 5"/>
          <p:cNvSpPr/>
          <p:nvPr/>
        </p:nvSpPr>
        <p:spPr>
          <a:xfrm rot="10127586">
            <a:off x="5424767" y="4256462"/>
            <a:ext cx="1129156" cy="1983072"/>
          </a:xfrm>
          <a:prstGeom prst="arc">
            <a:avLst>
              <a:gd name="adj1" fmla="val 16313537"/>
              <a:gd name="adj2" fmla="val 4852212"/>
            </a:avLst>
          </a:prstGeom>
          <a:ln w="28575">
            <a:solidFill>
              <a:srgbClr val="3B43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733" y="-7218"/>
            <a:ext cx="4816267" cy="3202886"/>
          </a:xfrm>
          <a:prstGeom prst="rect">
            <a:avLst/>
          </a:prstGeom>
        </p:spPr>
      </p:pic>
      <p:sp>
        <p:nvSpPr>
          <p:cNvPr id="8" name="TextBox 7"/>
          <p:cNvSpPr txBox="1"/>
          <p:nvPr/>
        </p:nvSpPr>
        <p:spPr>
          <a:xfrm>
            <a:off x="1691680" y="2564331"/>
            <a:ext cx="5616624" cy="156966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txBody>
          <a:bodyPr wrap="square" rtlCol="0">
            <a:spAutoFit/>
          </a:bodyPr>
          <a:lstStyle/>
          <a:p>
            <a:r>
              <a:rPr lang="en-US" sz="9600" b="1" spc="600" dirty="0">
                <a:solidFill>
                  <a:schemeClr val="bg1"/>
                </a:solidFill>
                <a:effectLst>
                  <a:outerShdw blurRad="38100" dist="38100" dir="2700000" algn="tl">
                    <a:srgbClr val="000000">
                      <a:alpha val="43137"/>
                    </a:srgbClr>
                  </a:outerShdw>
                </a:effectLst>
              </a:rPr>
              <a:t>MONALIT</a:t>
            </a:r>
            <a:endParaRPr lang="ru-RU" sz="9600" b="1" spc="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898782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539552" y="849867"/>
            <a:ext cx="7633339" cy="560771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530842" flipV="1">
            <a:off x="6947100" y="417197"/>
            <a:ext cx="1965927" cy="1009356"/>
          </a:xfrm>
          <a:prstGeom prst="rect">
            <a:avLst/>
          </a:prstGeom>
        </p:spPr>
      </p:pic>
      <p:sp>
        <p:nvSpPr>
          <p:cNvPr id="5" name="TextBox 4">
            <a:extLst>
              <a:ext uri="{FF2B5EF4-FFF2-40B4-BE49-F238E27FC236}">
                <a16:creationId xmlns:a16="http://schemas.microsoft.com/office/drawing/2014/main" id="{325B76CF-C846-463A-A8D6-EF6EE12BA59E}"/>
              </a:ext>
            </a:extLst>
          </p:cNvPr>
          <p:cNvSpPr txBox="1"/>
          <p:nvPr/>
        </p:nvSpPr>
        <p:spPr>
          <a:xfrm>
            <a:off x="971600" y="1484784"/>
            <a:ext cx="2624710" cy="400110"/>
          </a:xfrm>
          <a:prstGeom prst="rect">
            <a:avLst/>
          </a:prstGeom>
          <a:noFill/>
        </p:spPr>
        <p:txBody>
          <a:bodyPr wrap="square" rtlCol="0">
            <a:spAutoFit/>
          </a:bodyPr>
          <a:lstStyle/>
          <a:p>
            <a:pPr algn="ctr"/>
            <a:r>
              <a:rPr lang="zh-CN" altLang="en-US" sz="2000" b="1" dirty="0"/>
              <a:t>钻孔总深度（米）</a:t>
            </a:r>
            <a:endParaRPr lang="ru-RU" sz="2000" b="1" dirty="0"/>
          </a:p>
        </p:txBody>
      </p:sp>
      <p:sp>
        <p:nvSpPr>
          <p:cNvPr id="6" name="TextBox 5">
            <a:extLst>
              <a:ext uri="{FF2B5EF4-FFF2-40B4-BE49-F238E27FC236}">
                <a16:creationId xmlns:a16="http://schemas.microsoft.com/office/drawing/2014/main" id="{A0788D76-2AAD-4609-9147-37C22A1566A1}"/>
              </a:ext>
            </a:extLst>
          </p:cNvPr>
          <p:cNvSpPr txBox="1"/>
          <p:nvPr/>
        </p:nvSpPr>
        <p:spPr>
          <a:xfrm>
            <a:off x="6156176" y="4653136"/>
            <a:ext cx="2104442" cy="400110"/>
          </a:xfrm>
          <a:prstGeom prst="rect">
            <a:avLst/>
          </a:prstGeom>
          <a:noFill/>
        </p:spPr>
        <p:txBody>
          <a:bodyPr wrap="square" rtlCol="0">
            <a:spAutoFit/>
          </a:bodyPr>
          <a:lstStyle/>
          <a:p>
            <a:pPr algn="ctr"/>
            <a:r>
              <a:rPr lang="zh-CN" altLang="en-US" sz="2000" b="1" dirty="0"/>
              <a:t>金刚石颗粒层数</a:t>
            </a:r>
            <a:endParaRPr lang="ru-RU" sz="2000" b="1" dirty="0"/>
          </a:p>
        </p:txBody>
      </p:sp>
      <p:sp>
        <p:nvSpPr>
          <p:cNvPr id="7" name="TextBox 6">
            <a:extLst>
              <a:ext uri="{FF2B5EF4-FFF2-40B4-BE49-F238E27FC236}">
                <a16:creationId xmlns:a16="http://schemas.microsoft.com/office/drawing/2014/main" id="{2D4AC09E-9AF9-4F49-A8D7-2FE61F52DAD4}"/>
              </a:ext>
            </a:extLst>
          </p:cNvPr>
          <p:cNvSpPr txBox="1"/>
          <p:nvPr/>
        </p:nvSpPr>
        <p:spPr>
          <a:xfrm rot="18482121">
            <a:off x="5198728" y="2081476"/>
            <a:ext cx="1790098" cy="707886"/>
          </a:xfrm>
          <a:prstGeom prst="rect">
            <a:avLst/>
          </a:prstGeom>
          <a:noFill/>
        </p:spPr>
        <p:txBody>
          <a:bodyPr wrap="square" rtlCol="0">
            <a:spAutoFit/>
          </a:bodyPr>
          <a:lstStyle/>
          <a:p>
            <a:pPr algn="ctr"/>
            <a:r>
              <a:rPr lang="zh-CN" altLang="en-US" sz="4000" b="1" dirty="0">
                <a:solidFill>
                  <a:srgbClr val="C00000"/>
                </a:solidFill>
                <a:latin typeface="Microsoft JhengHei" panose="020B0604030504040204" pitchFamily="34" charset="-120"/>
                <a:ea typeface="Microsoft JhengHei" panose="020B0604030504040204" pitchFamily="34" charset="-120"/>
              </a:rPr>
              <a:t>寿命</a:t>
            </a:r>
            <a:endParaRPr lang="ru-RU" sz="4000" b="1" dirty="0">
              <a:solidFill>
                <a:srgbClr val="C00000"/>
              </a:solidFill>
              <a:latin typeface="Microsoft JhengHei" panose="020B0604030504040204" pitchFamily="34" charset="-120"/>
              <a:ea typeface="Microsoft JhengHei" panose="020B0604030504040204" pitchFamily="34" charset="-120"/>
            </a:endParaRPr>
          </a:p>
        </p:txBody>
      </p:sp>
      <p:sp>
        <p:nvSpPr>
          <p:cNvPr id="8" name="TextBox 7">
            <a:extLst>
              <a:ext uri="{FF2B5EF4-FFF2-40B4-BE49-F238E27FC236}">
                <a16:creationId xmlns:a16="http://schemas.microsoft.com/office/drawing/2014/main" id="{2724E9DC-ED32-4A15-BD73-270E9EB63A68}"/>
              </a:ext>
            </a:extLst>
          </p:cNvPr>
          <p:cNvSpPr txBox="1"/>
          <p:nvPr/>
        </p:nvSpPr>
        <p:spPr>
          <a:xfrm>
            <a:off x="5548181" y="3460470"/>
            <a:ext cx="2624710" cy="400110"/>
          </a:xfrm>
          <a:prstGeom prst="rect">
            <a:avLst/>
          </a:prstGeom>
          <a:noFill/>
        </p:spPr>
        <p:txBody>
          <a:bodyPr wrap="square" rtlCol="0">
            <a:spAutoFit/>
          </a:bodyPr>
          <a:lstStyle/>
          <a:p>
            <a:pPr algn="ctr"/>
            <a:r>
              <a:rPr lang="en-US" altLang="zh-CN" sz="2000" b="1" dirty="0">
                <a:solidFill>
                  <a:srgbClr val="0000CC"/>
                </a:solidFill>
              </a:rPr>
              <a:t>MONALIT</a:t>
            </a:r>
            <a:r>
              <a:rPr lang="zh-CN" altLang="en-US" sz="2000" b="1" dirty="0">
                <a:solidFill>
                  <a:srgbClr val="0000CC"/>
                </a:solidFill>
              </a:rPr>
              <a:t>刀具</a:t>
            </a:r>
            <a:endParaRPr lang="ru-RU" sz="2000" b="1" dirty="0">
              <a:solidFill>
                <a:srgbClr val="0000CC"/>
              </a:solidFill>
            </a:endParaRPr>
          </a:p>
        </p:txBody>
      </p:sp>
      <p:sp>
        <p:nvSpPr>
          <p:cNvPr id="9" name="TextBox 8">
            <a:extLst>
              <a:ext uri="{FF2B5EF4-FFF2-40B4-BE49-F238E27FC236}">
                <a16:creationId xmlns:a16="http://schemas.microsoft.com/office/drawing/2014/main" id="{DD00CC8D-E916-40FE-B1FE-773B435B135A}"/>
              </a:ext>
            </a:extLst>
          </p:cNvPr>
          <p:cNvSpPr txBox="1"/>
          <p:nvPr/>
        </p:nvSpPr>
        <p:spPr>
          <a:xfrm>
            <a:off x="3779912" y="4412756"/>
            <a:ext cx="2624710" cy="400110"/>
          </a:xfrm>
          <a:prstGeom prst="rect">
            <a:avLst/>
          </a:prstGeom>
          <a:noFill/>
        </p:spPr>
        <p:txBody>
          <a:bodyPr wrap="square" rtlCol="0">
            <a:spAutoFit/>
          </a:bodyPr>
          <a:lstStyle/>
          <a:p>
            <a:pPr algn="ctr"/>
            <a:r>
              <a:rPr lang="zh-CN" altLang="en-US" sz="2000" b="1" dirty="0"/>
              <a:t>烧结刀具</a:t>
            </a:r>
            <a:endParaRPr lang="ru-RU" sz="2000" b="1" dirty="0"/>
          </a:p>
        </p:txBody>
      </p:sp>
      <p:sp>
        <p:nvSpPr>
          <p:cNvPr id="10" name="TextBox 9">
            <a:extLst>
              <a:ext uri="{FF2B5EF4-FFF2-40B4-BE49-F238E27FC236}">
                <a16:creationId xmlns:a16="http://schemas.microsoft.com/office/drawing/2014/main" id="{DF32BA97-E419-437F-ABB1-08427208EAE9}"/>
              </a:ext>
            </a:extLst>
          </p:cNvPr>
          <p:cNvSpPr txBox="1"/>
          <p:nvPr/>
        </p:nvSpPr>
        <p:spPr>
          <a:xfrm>
            <a:off x="2123728" y="5047673"/>
            <a:ext cx="2624710" cy="400110"/>
          </a:xfrm>
          <a:prstGeom prst="rect">
            <a:avLst/>
          </a:prstGeom>
          <a:noFill/>
        </p:spPr>
        <p:txBody>
          <a:bodyPr wrap="square" rtlCol="0">
            <a:spAutoFit/>
          </a:bodyPr>
          <a:lstStyle/>
          <a:p>
            <a:pPr algn="ctr"/>
            <a:r>
              <a:rPr lang="zh-CN" altLang="en-US" sz="2000" b="1" dirty="0">
                <a:solidFill>
                  <a:schemeClr val="accent3">
                    <a:lumMod val="50000"/>
                  </a:schemeClr>
                </a:solidFill>
              </a:rPr>
              <a:t>电镀刀具</a:t>
            </a:r>
            <a:endParaRPr lang="ru-RU" sz="2000" b="1" dirty="0">
              <a:solidFill>
                <a:schemeClr val="accent3">
                  <a:lumMod val="50000"/>
                </a:schemeClr>
              </a:solidFill>
            </a:endParaRPr>
          </a:p>
        </p:txBody>
      </p:sp>
    </p:spTree>
    <p:extLst>
      <p:ext uri="{BB962C8B-B14F-4D97-AF65-F5344CB8AC3E}">
        <p14:creationId xmlns:p14="http://schemas.microsoft.com/office/powerpoint/2010/main" val="41888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640960" cy="6001643"/>
          </a:xfrm>
          <a:prstGeom prst="rect">
            <a:avLst/>
          </a:prstGeom>
          <a:noFill/>
        </p:spPr>
        <p:txBody>
          <a:bodyPr wrap="square" rtlCol="0">
            <a:spAutoFit/>
          </a:bodyPr>
          <a:lstStyle/>
          <a:p>
            <a:pPr algn="ctr"/>
            <a:r>
              <a:rPr lang="zh-CN" altLang="en-US" sz="3600" b="1" dirty="0">
                <a:solidFill>
                  <a:schemeClr val="accent1">
                    <a:lumMod val="75000"/>
                  </a:schemeClr>
                </a:solidFill>
              </a:rPr>
              <a:t>二十世纪八十年代在俄罗斯航空航天领域创造了第三代金刚石刀具的生产技术</a:t>
            </a:r>
            <a:r>
              <a:rPr lang="ru-RU" sz="3600" b="1" dirty="0">
                <a:solidFill>
                  <a:schemeClr val="accent1">
                    <a:lumMod val="75000"/>
                  </a:schemeClr>
                </a:solidFill>
              </a:rPr>
              <a:t>, </a:t>
            </a:r>
            <a:r>
              <a:rPr lang="zh-CN" altLang="en-US" sz="3600" b="1" dirty="0">
                <a:solidFill>
                  <a:schemeClr val="accent1">
                    <a:lumMod val="75000"/>
                  </a:schemeClr>
                </a:solidFill>
              </a:rPr>
              <a:t>以处理新的、结实和困难材料的金刚石磨料加工问题。</a:t>
            </a:r>
            <a:endParaRPr lang="ru-RU" sz="3600" b="1" dirty="0">
              <a:solidFill>
                <a:schemeClr val="accent1">
                  <a:lumMod val="75000"/>
                </a:schemeClr>
              </a:solidFill>
            </a:endParaRPr>
          </a:p>
          <a:p>
            <a:pPr algn="ctr"/>
            <a:r>
              <a:rPr lang="ru-RU" sz="3600" b="1" dirty="0">
                <a:solidFill>
                  <a:schemeClr val="accent1">
                    <a:lumMod val="75000"/>
                  </a:schemeClr>
                </a:solidFill>
              </a:rPr>
              <a:t> </a:t>
            </a:r>
          </a:p>
          <a:p>
            <a:pPr algn="ctr"/>
            <a:r>
              <a:rPr lang="zh-CN" altLang="en-US" sz="3600" b="1" dirty="0">
                <a:solidFill>
                  <a:schemeClr val="accent1">
                    <a:lumMod val="75000"/>
                  </a:schemeClr>
                </a:solidFill>
              </a:rPr>
              <a:t>自</a:t>
            </a:r>
            <a:r>
              <a:rPr lang="ru-RU" sz="3600" b="1" dirty="0">
                <a:solidFill>
                  <a:schemeClr val="accent1">
                    <a:lumMod val="75000"/>
                  </a:schemeClr>
                </a:solidFill>
              </a:rPr>
              <a:t>1992</a:t>
            </a:r>
            <a:r>
              <a:rPr lang="zh-CN" altLang="en-US" sz="3600" b="1" dirty="0">
                <a:solidFill>
                  <a:schemeClr val="accent1">
                    <a:lumMod val="75000"/>
                  </a:schemeClr>
                </a:solidFill>
              </a:rPr>
              <a:t>年以来</a:t>
            </a:r>
            <a:r>
              <a:rPr lang="ru-RU" sz="3600" b="1" dirty="0">
                <a:solidFill>
                  <a:schemeClr val="accent1">
                    <a:lumMod val="75000"/>
                  </a:schemeClr>
                </a:solidFill>
              </a:rPr>
              <a:t>, </a:t>
            </a:r>
            <a:r>
              <a:rPr lang="zh-CN" altLang="en-US" sz="3600" b="1" dirty="0">
                <a:solidFill>
                  <a:schemeClr val="accent1">
                    <a:lumMod val="75000"/>
                  </a:schemeClr>
                </a:solidFill>
              </a:rPr>
              <a:t>我们在其应用的许多领域中导致了新工具的开发</a:t>
            </a:r>
            <a:endParaRPr lang="ru-RU" sz="3600" b="1" dirty="0">
              <a:solidFill>
                <a:schemeClr val="accent1">
                  <a:lumMod val="75000"/>
                </a:schemeClr>
              </a:solidFill>
            </a:endParaRPr>
          </a:p>
          <a:p>
            <a:pPr algn="ctr"/>
            <a:r>
              <a:rPr lang="ru-RU" sz="3600" b="1" dirty="0">
                <a:solidFill>
                  <a:schemeClr val="accent1">
                    <a:lumMod val="75000"/>
                  </a:schemeClr>
                </a:solidFill>
              </a:rPr>
              <a:t> </a:t>
            </a:r>
          </a:p>
          <a:p>
            <a:pPr algn="ctr"/>
            <a:r>
              <a:rPr lang="zh-CN" altLang="en-US" sz="3600" b="1" dirty="0">
                <a:solidFill>
                  <a:schemeClr val="accent1">
                    <a:lumMod val="75000"/>
                  </a:schemeClr>
                </a:solidFill>
              </a:rPr>
              <a:t>客户创造和实施了</a:t>
            </a:r>
            <a:r>
              <a:rPr lang="ru-RU" sz="3600" b="1" dirty="0">
                <a:solidFill>
                  <a:schemeClr val="accent1">
                    <a:lumMod val="75000"/>
                  </a:schemeClr>
                </a:solidFill>
              </a:rPr>
              <a:t>1000</a:t>
            </a:r>
            <a:r>
              <a:rPr lang="zh-CN" altLang="en-US" sz="3600" b="1" dirty="0">
                <a:solidFill>
                  <a:schemeClr val="accent1">
                    <a:lumMod val="75000"/>
                  </a:schemeClr>
                </a:solidFill>
              </a:rPr>
              <a:t>多种主要的新型金刚石刀具。</a:t>
            </a:r>
            <a:endParaRPr lang="ru-RU" sz="3600" b="1" dirty="0">
              <a:solidFill>
                <a:schemeClr val="accent1">
                  <a:lumMod val="75000"/>
                </a:schemeClr>
              </a:solidFill>
            </a:endParaRPr>
          </a:p>
          <a:p>
            <a:pPr algn="ctr"/>
            <a:endParaRPr lang="ru-RU" sz="2400" dirty="0"/>
          </a:p>
        </p:txBody>
      </p:sp>
    </p:spTree>
    <p:extLst>
      <p:ext uri="{BB962C8B-B14F-4D97-AF65-F5344CB8AC3E}">
        <p14:creationId xmlns:p14="http://schemas.microsoft.com/office/powerpoint/2010/main" val="9188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AEB0D4-103F-498F-A7A3-797C9BB1B88B}"/>
              </a:ext>
            </a:extLst>
          </p:cNvPr>
          <p:cNvSpPr txBox="1"/>
          <p:nvPr/>
        </p:nvSpPr>
        <p:spPr>
          <a:xfrm>
            <a:off x="467544" y="4509120"/>
            <a:ext cx="7848872" cy="1631216"/>
          </a:xfrm>
          <a:prstGeom prst="rect">
            <a:avLst/>
          </a:prstGeom>
          <a:noFill/>
        </p:spPr>
        <p:txBody>
          <a:bodyPr wrap="square" rtlCol="0">
            <a:spAutoFit/>
          </a:bodyPr>
          <a:lstStyle/>
          <a:p>
            <a:pPr algn="ctr"/>
            <a:r>
              <a:rPr lang="zh-CN" altLang="en-US" sz="2000" b="1" dirty="0"/>
              <a:t>电镀刀具 </a:t>
            </a:r>
            <a:r>
              <a:rPr lang="en-US" altLang="zh-CN" sz="2000" b="1" dirty="0"/>
              <a:t>– 5/1</a:t>
            </a:r>
          </a:p>
          <a:p>
            <a:pPr algn="ctr"/>
            <a:endParaRPr lang="en-US" altLang="zh-CN" sz="2000" b="1" dirty="0"/>
          </a:p>
          <a:p>
            <a:pPr algn="ctr"/>
            <a:r>
              <a:rPr lang="zh-CN" altLang="en-US" sz="2000" b="1" dirty="0"/>
              <a:t>烧结刀具 </a:t>
            </a:r>
            <a:r>
              <a:rPr lang="en-US" altLang="zh-CN" sz="2000" b="1" dirty="0"/>
              <a:t>– 6/1</a:t>
            </a:r>
          </a:p>
          <a:p>
            <a:pPr algn="ctr"/>
            <a:endParaRPr lang="en-US" sz="2000" b="1" dirty="0"/>
          </a:p>
          <a:p>
            <a:pPr algn="ctr"/>
            <a:r>
              <a:rPr lang="en-US" altLang="zh-CN" sz="20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MONALIT</a:t>
            </a:r>
            <a:r>
              <a:rPr lang="zh-CN" altLang="en-US" sz="20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刀具　－　５０／１  ！！！</a:t>
            </a:r>
            <a:endParaRPr lang="ru-RU" sz="20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Box 8">
            <a:extLst>
              <a:ext uri="{FF2B5EF4-FFF2-40B4-BE49-F238E27FC236}">
                <a16:creationId xmlns:a16="http://schemas.microsoft.com/office/drawing/2014/main" id="{B0FA29E1-9C24-418D-BCA0-F62AC8C26DA6}"/>
              </a:ext>
            </a:extLst>
          </p:cNvPr>
          <p:cNvSpPr txBox="1"/>
          <p:nvPr/>
        </p:nvSpPr>
        <p:spPr>
          <a:xfrm>
            <a:off x="2721428" y="3717032"/>
            <a:ext cx="3722780" cy="707886"/>
          </a:xfrm>
          <a:prstGeom prst="rect">
            <a:avLst/>
          </a:prstGeom>
          <a:noFill/>
        </p:spPr>
        <p:txBody>
          <a:bodyPr wrap="square" rtlCol="0">
            <a:spAutoFit/>
          </a:bodyPr>
          <a:lstStyle/>
          <a:p>
            <a:pPr algn="ctr"/>
            <a:r>
              <a:rPr lang="zh-CN" altLang="en-US" sz="2000" b="1" dirty="0"/>
              <a:t>刀具磨料粒度和加工精度比率：</a:t>
            </a:r>
            <a:endParaRPr lang="en-US" altLang="zh-CN" sz="2000" b="1" dirty="0"/>
          </a:p>
          <a:p>
            <a:pPr algn="ctr"/>
            <a:endParaRPr lang="ru-RU" sz="2000" b="1" dirty="0"/>
          </a:p>
        </p:txBody>
      </p:sp>
      <p:pic>
        <p:nvPicPr>
          <p:cNvPr id="13" name="Рисунок 12">
            <a:extLst>
              <a:ext uri="{FF2B5EF4-FFF2-40B4-BE49-F238E27FC236}">
                <a16:creationId xmlns:a16="http://schemas.microsoft.com/office/drawing/2014/main" id="{5F7E03D8-2D81-446E-B1B7-DDB682DDF4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5324728"/>
            <a:ext cx="1008112" cy="1081920"/>
          </a:xfrm>
          <a:prstGeom prst="rect">
            <a:avLst/>
          </a:prstGeom>
        </p:spPr>
      </p:pic>
      <p:pic>
        <p:nvPicPr>
          <p:cNvPr id="14" name="Рисунок 13">
            <a:extLst>
              <a:ext uri="{FF2B5EF4-FFF2-40B4-BE49-F238E27FC236}">
                <a16:creationId xmlns:a16="http://schemas.microsoft.com/office/drawing/2014/main" id="{34CA32A2-EAB2-46E4-84F8-08A723DA6C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8091" y="476672"/>
            <a:ext cx="816650" cy="876440"/>
          </a:xfrm>
          <a:prstGeom prst="rect">
            <a:avLst/>
          </a:prstGeom>
        </p:spPr>
      </p:pic>
      <p:pic>
        <p:nvPicPr>
          <p:cNvPr id="3" name="Рисунок 2">
            <a:extLst>
              <a:ext uri="{FF2B5EF4-FFF2-40B4-BE49-F238E27FC236}">
                <a16:creationId xmlns:a16="http://schemas.microsoft.com/office/drawing/2014/main" id="{4AD6E6D1-3DDB-4168-BE72-CA8BFF845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3212"/>
            <a:ext cx="9144000" cy="3483820"/>
          </a:xfrm>
          <a:prstGeom prst="rect">
            <a:avLst/>
          </a:prstGeom>
        </p:spPr>
      </p:pic>
    </p:spTree>
    <p:extLst>
      <p:ext uri="{BB962C8B-B14F-4D97-AF65-F5344CB8AC3E}">
        <p14:creationId xmlns:p14="http://schemas.microsoft.com/office/powerpoint/2010/main" val="19721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b="8929"/>
          <a:stretch/>
        </p:blipFill>
        <p:spPr>
          <a:xfrm>
            <a:off x="2285095" y="116479"/>
            <a:ext cx="4355217" cy="3888585"/>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681" y="4300033"/>
            <a:ext cx="1656184" cy="2342213"/>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7260" y="4300033"/>
            <a:ext cx="1656184" cy="234221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1536" y="4300033"/>
            <a:ext cx="1656184" cy="2342213"/>
          </a:xfrm>
          <a:prstGeom prst="rect">
            <a:avLst/>
          </a:prstGeom>
        </p:spPr>
      </p:pic>
      <p:sp>
        <p:nvSpPr>
          <p:cNvPr id="2" name="TextBox 1"/>
          <p:cNvSpPr txBox="1"/>
          <p:nvPr/>
        </p:nvSpPr>
        <p:spPr>
          <a:xfrm>
            <a:off x="107504" y="548680"/>
            <a:ext cx="2624710" cy="646331"/>
          </a:xfrm>
          <a:prstGeom prst="rect">
            <a:avLst/>
          </a:prstGeom>
          <a:noFill/>
        </p:spPr>
        <p:txBody>
          <a:bodyPr wrap="square" rtlCol="0">
            <a:spAutoFit/>
          </a:bodyPr>
          <a:lstStyle/>
          <a:p>
            <a:pPr algn="ctr"/>
            <a:r>
              <a:rPr lang="zh-CN" altLang="en-US" dirty="0"/>
              <a:t>电镀，烧结，</a:t>
            </a:r>
            <a:r>
              <a:rPr lang="en-US" altLang="zh-CN" dirty="0"/>
              <a:t>MONALIT</a:t>
            </a:r>
            <a:r>
              <a:rPr lang="zh-CN" altLang="en-US" dirty="0"/>
              <a:t>钎焊技术原理差别</a:t>
            </a:r>
            <a:endParaRPr lang="ru-RU" sz="2000" b="1" dirty="0">
              <a:solidFill>
                <a:srgbClr val="0000CC"/>
              </a:solidFill>
            </a:endParaRPr>
          </a:p>
        </p:txBody>
      </p:sp>
      <p:sp>
        <p:nvSpPr>
          <p:cNvPr id="12" name="TextBox 11">
            <a:extLst>
              <a:ext uri="{FF2B5EF4-FFF2-40B4-BE49-F238E27FC236}">
                <a16:creationId xmlns:a16="http://schemas.microsoft.com/office/drawing/2014/main" id="{2BE394E5-0FAF-406E-A34B-9B248B8B6130}"/>
              </a:ext>
            </a:extLst>
          </p:cNvPr>
          <p:cNvSpPr txBox="1"/>
          <p:nvPr/>
        </p:nvSpPr>
        <p:spPr>
          <a:xfrm>
            <a:off x="1776704" y="3930701"/>
            <a:ext cx="1173514" cy="369332"/>
          </a:xfrm>
          <a:prstGeom prst="rect">
            <a:avLst/>
          </a:prstGeom>
          <a:noFill/>
        </p:spPr>
        <p:txBody>
          <a:bodyPr wrap="square" rtlCol="0">
            <a:spAutoFit/>
          </a:bodyPr>
          <a:lstStyle/>
          <a:p>
            <a:pPr algn="ctr"/>
            <a:r>
              <a:rPr lang="zh-CN" altLang="en-US" dirty="0"/>
              <a:t>电镀的</a:t>
            </a:r>
            <a:endParaRPr lang="ru-RU" sz="2000" b="1" dirty="0">
              <a:solidFill>
                <a:srgbClr val="0000CC"/>
              </a:solidFill>
            </a:endParaRPr>
          </a:p>
        </p:txBody>
      </p:sp>
      <p:sp>
        <p:nvSpPr>
          <p:cNvPr id="13" name="TextBox 12">
            <a:extLst>
              <a:ext uri="{FF2B5EF4-FFF2-40B4-BE49-F238E27FC236}">
                <a16:creationId xmlns:a16="http://schemas.microsoft.com/office/drawing/2014/main" id="{9F83099D-19E3-4F56-8810-5BC8BD971B35}"/>
              </a:ext>
            </a:extLst>
          </p:cNvPr>
          <p:cNvSpPr txBox="1"/>
          <p:nvPr/>
        </p:nvSpPr>
        <p:spPr>
          <a:xfrm>
            <a:off x="3831802" y="3930701"/>
            <a:ext cx="1163451" cy="369332"/>
          </a:xfrm>
          <a:prstGeom prst="rect">
            <a:avLst/>
          </a:prstGeom>
          <a:noFill/>
        </p:spPr>
        <p:txBody>
          <a:bodyPr wrap="square" rtlCol="0">
            <a:spAutoFit/>
          </a:bodyPr>
          <a:lstStyle/>
          <a:p>
            <a:pPr algn="ctr"/>
            <a:r>
              <a:rPr lang="zh-CN" altLang="en-US" dirty="0"/>
              <a:t>烧结的</a:t>
            </a:r>
            <a:endParaRPr lang="ru-RU" sz="2000" b="1" dirty="0">
              <a:solidFill>
                <a:srgbClr val="0000CC"/>
              </a:solidFill>
            </a:endParaRPr>
          </a:p>
        </p:txBody>
      </p:sp>
      <p:sp>
        <p:nvSpPr>
          <p:cNvPr id="14" name="TextBox 13">
            <a:extLst>
              <a:ext uri="{FF2B5EF4-FFF2-40B4-BE49-F238E27FC236}">
                <a16:creationId xmlns:a16="http://schemas.microsoft.com/office/drawing/2014/main" id="{87D1A287-5A15-42B3-AFAE-67D0F1E32732}"/>
              </a:ext>
            </a:extLst>
          </p:cNvPr>
          <p:cNvSpPr txBox="1"/>
          <p:nvPr/>
        </p:nvSpPr>
        <p:spPr>
          <a:xfrm>
            <a:off x="5130391" y="3903229"/>
            <a:ext cx="2624710" cy="369332"/>
          </a:xfrm>
          <a:prstGeom prst="rect">
            <a:avLst/>
          </a:prstGeom>
          <a:noFill/>
        </p:spPr>
        <p:txBody>
          <a:bodyPr wrap="square" rtlCol="0">
            <a:spAutoFit/>
          </a:bodyPr>
          <a:lstStyle/>
          <a:p>
            <a:pPr algn="ctr"/>
            <a:r>
              <a:rPr lang="en-US" altLang="zh-CN" dirty="0"/>
              <a:t>MONALIT</a:t>
            </a:r>
            <a:r>
              <a:rPr lang="zh-CN" altLang="en-US" dirty="0"/>
              <a:t>钎焊技术的</a:t>
            </a:r>
            <a:endParaRPr lang="ru-RU" sz="2000" b="1" dirty="0">
              <a:solidFill>
                <a:srgbClr val="0000CC"/>
              </a:solidFill>
            </a:endParaRPr>
          </a:p>
        </p:txBody>
      </p:sp>
      <p:pic>
        <p:nvPicPr>
          <p:cNvPr id="15" name="Рисунок 14">
            <a:extLst>
              <a:ext uri="{FF2B5EF4-FFF2-40B4-BE49-F238E27FC236}">
                <a16:creationId xmlns:a16="http://schemas.microsoft.com/office/drawing/2014/main" id="{0C1A168F-6E88-4DDE-A005-E80FC30618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599591" y="2097794"/>
            <a:ext cx="4813798" cy="1715571"/>
          </a:xfrm>
          <a:prstGeom prst="rect">
            <a:avLst/>
          </a:prstGeom>
        </p:spPr>
      </p:pic>
    </p:spTree>
    <p:extLst>
      <p:ext uri="{BB962C8B-B14F-4D97-AF65-F5344CB8AC3E}">
        <p14:creationId xmlns:p14="http://schemas.microsoft.com/office/powerpoint/2010/main" val="262812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620688"/>
            <a:ext cx="7488832" cy="1354217"/>
          </a:xfrm>
          <a:prstGeom prst="rect">
            <a:avLst/>
          </a:prstGeom>
          <a:noFill/>
        </p:spPr>
        <p:txBody>
          <a:bodyPr wrap="square" rtlCol="0">
            <a:spAutoFit/>
          </a:bodyPr>
          <a:lstStyle/>
          <a:p>
            <a:pPr algn="ctr"/>
            <a:r>
              <a:rPr lang="zh-CN" altLang="en-US" sz="3200" b="1" dirty="0">
                <a:solidFill>
                  <a:schemeClr val="accent1">
                    <a:lumMod val="75000"/>
                  </a:schemeClr>
                </a:solidFill>
                <a:latin typeface="Microsoft JhengHei" panose="020B0604030504040204" pitchFamily="34" charset="-120"/>
                <a:ea typeface="Microsoft JhengHei" panose="020B0604030504040204" pitchFamily="34" charset="-120"/>
              </a:rPr>
              <a:t>普通的金刚石磨头精度比例是</a:t>
            </a:r>
            <a:r>
              <a:rPr lang="en-US" altLang="zh-CN" sz="3200" b="1" dirty="0">
                <a:solidFill>
                  <a:schemeClr val="accent1">
                    <a:lumMod val="75000"/>
                  </a:schemeClr>
                </a:solidFill>
                <a:latin typeface="Microsoft JhengHei" panose="020B0604030504040204" pitchFamily="34" charset="-120"/>
                <a:ea typeface="Microsoft JhengHei" panose="020B0604030504040204" pitchFamily="34" charset="-120"/>
              </a:rPr>
              <a:t>Rz=5Ra. </a:t>
            </a:r>
            <a:r>
              <a:rPr lang="ru-RU" sz="3200" b="1" dirty="0">
                <a:solidFill>
                  <a:schemeClr val="accent1">
                    <a:lumMod val="75000"/>
                  </a:schemeClr>
                </a:solidFill>
                <a:latin typeface="Microsoft JhengHei" panose="020B0604030504040204" pitchFamily="34" charset="-120"/>
                <a:ea typeface="Microsoft JhengHei" panose="020B0604030504040204" pitchFamily="34" charset="-120"/>
              </a:rPr>
              <a:t>MONALIT®</a:t>
            </a:r>
            <a:r>
              <a:rPr lang="zh-CN" altLang="en-US" sz="3200" b="1" dirty="0">
                <a:solidFill>
                  <a:schemeClr val="accent1">
                    <a:lumMod val="75000"/>
                  </a:schemeClr>
                </a:solidFill>
                <a:latin typeface="Microsoft JhengHei" panose="020B0604030504040204" pitchFamily="34" charset="-120"/>
                <a:ea typeface="Microsoft JhengHei" panose="020B0604030504040204" pitchFamily="34" charset="-120"/>
              </a:rPr>
              <a:t>磨头效果能到</a:t>
            </a:r>
            <a:r>
              <a:rPr lang="en-US" altLang="zh-CN" sz="3200" b="1" dirty="0">
                <a:solidFill>
                  <a:schemeClr val="accent1">
                    <a:lumMod val="75000"/>
                  </a:schemeClr>
                </a:solidFill>
                <a:latin typeface="Microsoft JhengHei" panose="020B0604030504040204" pitchFamily="34" charset="-120"/>
                <a:ea typeface="Microsoft JhengHei" panose="020B0604030504040204" pitchFamily="34" charset="-120"/>
              </a:rPr>
              <a:t>Rz=2Ra</a:t>
            </a:r>
            <a:r>
              <a:rPr lang="zh-CN" altLang="en-US" sz="3200" b="1" dirty="0">
                <a:solidFill>
                  <a:schemeClr val="accent1">
                    <a:lumMod val="75000"/>
                  </a:schemeClr>
                </a:solidFill>
                <a:latin typeface="Microsoft JhengHei" panose="020B0604030504040204" pitchFamily="34" charset="-120"/>
                <a:ea typeface="Microsoft JhengHei" panose="020B0604030504040204" pitchFamily="34" charset="-120"/>
              </a:rPr>
              <a:t>！</a:t>
            </a:r>
            <a:endParaRPr lang="ru-RU" sz="3200" b="1" dirty="0">
              <a:solidFill>
                <a:schemeClr val="accent1">
                  <a:lumMod val="75000"/>
                </a:schemeClr>
              </a:solidFill>
              <a:latin typeface="Microsoft JhengHei" panose="020B0604030504040204" pitchFamily="34" charset="-120"/>
              <a:ea typeface="Microsoft JhengHei" panose="020B0604030504040204" pitchFamily="34" charset="-120"/>
            </a:endParaRPr>
          </a:p>
          <a:p>
            <a:endParaRPr lang="ru-RU" dirty="0"/>
          </a:p>
        </p:txBody>
      </p:sp>
      <p:pic>
        <p:nvPicPr>
          <p:cNvPr id="3" name="Рисунок 2">
            <a:extLst>
              <a:ext uri="{FF2B5EF4-FFF2-40B4-BE49-F238E27FC236}">
                <a16:creationId xmlns:a16="http://schemas.microsoft.com/office/drawing/2014/main" id="{AB6B60CA-61DA-497C-AE3D-2969EE66A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668" y="3895158"/>
            <a:ext cx="1656184" cy="2342213"/>
          </a:xfrm>
          <a:prstGeom prst="rect">
            <a:avLst/>
          </a:prstGeom>
        </p:spPr>
      </p:pic>
      <p:pic>
        <p:nvPicPr>
          <p:cNvPr id="4" name="Рисунок 3">
            <a:extLst>
              <a:ext uri="{FF2B5EF4-FFF2-40B4-BE49-F238E27FC236}">
                <a16:creationId xmlns:a16="http://schemas.microsoft.com/office/drawing/2014/main" id="{2A6DC58D-4A7E-4E73-993C-C3C8CE334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3930701"/>
            <a:ext cx="1656184" cy="2342213"/>
          </a:xfrm>
          <a:prstGeom prst="rect">
            <a:avLst/>
          </a:prstGeom>
        </p:spPr>
      </p:pic>
      <p:pic>
        <p:nvPicPr>
          <p:cNvPr id="5" name="Рисунок 4">
            <a:extLst>
              <a:ext uri="{FF2B5EF4-FFF2-40B4-BE49-F238E27FC236}">
                <a16:creationId xmlns:a16="http://schemas.microsoft.com/office/drawing/2014/main" id="{9F7A8496-5366-41E5-8927-2EDCB17AF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5970" y="3895159"/>
            <a:ext cx="1656184" cy="2342213"/>
          </a:xfrm>
          <a:prstGeom prst="rect">
            <a:avLst/>
          </a:prstGeom>
        </p:spPr>
      </p:pic>
      <p:sp>
        <p:nvSpPr>
          <p:cNvPr id="7" name="TextBox 6">
            <a:extLst>
              <a:ext uri="{FF2B5EF4-FFF2-40B4-BE49-F238E27FC236}">
                <a16:creationId xmlns:a16="http://schemas.microsoft.com/office/drawing/2014/main" id="{EA21B8BE-00FB-42E5-9775-B75CC9ECCADA}"/>
              </a:ext>
            </a:extLst>
          </p:cNvPr>
          <p:cNvSpPr txBox="1"/>
          <p:nvPr/>
        </p:nvSpPr>
        <p:spPr>
          <a:xfrm>
            <a:off x="918228" y="3376703"/>
            <a:ext cx="1173514" cy="369332"/>
          </a:xfrm>
          <a:prstGeom prst="rect">
            <a:avLst/>
          </a:prstGeom>
          <a:noFill/>
        </p:spPr>
        <p:txBody>
          <a:bodyPr wrap="square" rtlCol="0">
            <a:spAutoFit/>
          </a:bodyPr>
          <a:lstStyle/>
          <a:p>
            <a:pPr algn="ctr"/>
            <a:r>
              <a:rPr lang="zh-CN" altLang="en-US" dirty="0"/>
              <a:t>电镀的</a:t>
            </a:r>
            <a:endParaRPr lang="ru-RU" sz="2000" b="1" dirty="0">
              <a:solidFill>
                <a:srgbClr val="0000CC"/>
              </a:solidFill>
            </a:endParaRPr>
          </a:p>
        </p:txBody>
      </p:sp>
      <p:sp>
        <p:nvSpPr>
          <p:cNvPr id="8" name="TextBox 7">
            <a:extLst>
              <a:ext uri="{FF2B5EF4-FFF2-40B4-BE49-F238E27FC236}">
                <a16:creationId xmlns:a16="http://schemas.microsoft.com/office/drawing/2014/main" id="{FEF5923C-2E99-4451-AA8B-4ED4F25CF491}"/>
              </a:ext>
            </a:extLst>
          </p:cNvPr>
          <p:cNvSpPr txBox="1"/>
          <p:nvPr/>
        </p:nvSpPr>
        <p:spPr>
          <a:xfrm>
            <a:off x="3882262" y="3376703"/>
            <a:ext cx="1163451" cy="369332"/>
          </a:xfrm>
          <a:prstGeom prst="rect">
            <a:avLst/>
          </a:prstGeom>
          <a:noFill/>
        </p:spPr>
        <p:txBody>
          <a:bodyPr wrap="square" rtlCol="0">
            <a:spAutoFit/>
          </a:bodyPr>
          <a:lstStyle/>
          <a:p>
            <a:pPr algn="ctr"/>
            <a:r>
              <a:rPr lang="zh-CN" altLang="en-US" dirty="0"/>
              <a:t>烧结的</a:t>
            </a:r>
            <a:endParaRPr lang="ru-RU" sz="2000" b="1" dirty="0">
              <a:solidFill>
                <a:srgbClr val="0000CC"/>
              </a:solidFill>
            </a:endParaRPr>
          </a:p>
        </p:txBody>
      </p:sp>
      <p:sp>
        <p:nvSpPr>
          <p:cNvPr id="9" name="TextBox 8">
            <a:extLst>
              <a:ext uri="{FF2B5EF4-FFF2-40B4-BE49-F238E27FC236}">
                <a16:creationId xmlns:a16="http://schemas.microsoft.com/office/drawing/2014/main" id="{693170A8-20FB-471F-B75E-1A5A1949E0B5}"/>
              </a:ext>
            </a:extLst>
          </p:cNvPr>
          <p:cNvSpPr txBox="1"/>
          <p:nvPr/>
        </p:nvSpPr>
        <p:spPr>
          <a:xfrm>
            <a:off x="5881707" y="3376703"/>
            <a:ext cx="2624710" cy="369332"/>
          </a:xfrm>
          <a:prstGeom prst="rect">
            <a:avLst/>
          </a:prstGeom>
          <a:noFill/>
        </p:spPr>
        <p:txBody>
          <a:bodyPr wrap="square" rtlCol="0">
            <a:spAutoFit/>
          </a:bodyPr>
          <a:lstStyle/>
          <a:p>
            <a:pPr algn="ctr"/>
            <a:r>
              <a:rPr lang="en-US" altLang="zh-CN" dirty="0"/>
              <a:t>MONALIT</a:t>
            </a:r>
            <a:r>
              <a:rPr lang="zh-CN" altLang="en-US" dirty="0"/>
              <a:t>钎焊技术的</a:t>
            </a:r>
            <a:endParaRPr lang="ru-RU" sz="2000" b="1" dirty="0">
              <a:solidFill>
                <a:srgbClr val="0000CC"/>
              </a:solidFill>
            </a:endParaRPr>
          </a:p>
        </p:txBody>
      </p:sp>
      <p:sp>
        <p:nvSpPr>
          <p:cNvPr id="10" name="Прямоугольник 9">
            <a:extLst>
              <a:ext uri="{FF2B5EF4-FFF2-40B4-BE49-F238E27FC236}">
                <a16:creationId xmlns:a16="http://schemas.microsoft.com/office/drawing/2014/main" id="{1E42D2B0-5664-4B76-9484-EDA46584B1EE}"/>
              </a:ext>
            </a:extLst>
          </p:cNvPr>
          <p:cNvSpPr/>
          <p:nvPr/>
        </p:nvSpPr>
        <p:spPr>
          <a:xfrm>
            <a:off x="6275713" y="2475749"/>
            <a:ext cx="1836698" cy="584775"/>
          </a:xfrm>
          <a:prstGeom prst="rect">
            <a:avLst/>
          </a:prstGeom>
        </p:spPr>
        <p:txBody>
          <a:bodyPr wrap="square">
            <a:spAutoFit/>
          </a:bodyPr>
          <a:lstStyle/>
          <a:p>
            <a:r>
              <a:rPr lang="en-US" altLang="zh-CN" sz="3200" b="1" dirty="0">
                <a:solidFill>
                  <a:schemeClr val="accent1">
                    <a:lumMod val="75000"/>
                  </a:schemeClr>
                </a:solidFill>
                <a:latin typeface="Microsoft JhengHei" panose="020B0604030504040204" pitchFamily="34" charset="-120"/>
                <a:ea typeface="Microsoft JhengHei" panose="020B0604030504040204" pitchFamily="34" charset="-120"/>
              </a:rPr>
              <a:t>Rz=2Ra</a:t>
            </a:r>
            <a:endParaRPr lang="ru-RU" sz="3200" dirty="0"/>
          </a:p>
        </p:txBody>
      </p:sp>
      <p:sp>
        <p:nvSpPr>
          <p:cNvPr id="11" name="Прямоугольник 10">
            <a:extLst>
              <a:ext uri="{FF2B5EF4-FFF2-40B4-BE49-F238E27FC236}">
                <a16:creationId xmlns:a16="http://schemas.microsoft.com/office/drawing/2014/main" id="{19D2CA86-1893-42AC-975B-8132E311542B}"/>
              </a:ext>
            </a:extLst>
          </p:cNvPr>
          <p:cNvSpPr/>
          <p:nvPr/>
        </p:nvSpPr>
        <p:spPr>
          <a:xfrm>
            <a:off x="3744295" y="2495472"/>
            <a:ext cx="1836698" cy="584775"/>
          </a:xfrm>
          <a:prstGeom prst="rect">
            <a:avLst/>
          </a:prstGeom>
        </p:spPr>
        <p:txBody>
          <a:bodyPr wrap="square">
            <a:spAutoFit/>
          </a:bodyPr>
          <a:lstStyle/>
          <a:p>
            <a:r>
              <a:rPr lang="en-US" altLang="zh-CN" sz="3200" b="1" dirty="0">
                <a:solidFill>
                  <a:schemeClr val="accent1">
                    <a:lumMod val="75000"/>
                  </a:schemeClr>
                </a:solidFill>
                <a:latin typeface="Microsoft JhengHei" panose="020B0604030504040204" pitchFamily="34" charset="-120"/>
                <a:ea typeface="Microsoft JhengHei" panose="020B0604030504040204" pitchFamily="34" charset="-120"/>
              </a:rPr>
              <a:t>Rz=</a:t>
            </a:r>
            <a:r>
              <a:rPr lang="ru-RU" altLang="zh-CN" sz="3200" b="1" dirty="0">
                <a:solidFill>
                  <a:schemeClr val="accent1">
                    <a:lumMod val="75000"/>
                  </a:schemeClr>
                </a:solidFill>
                <a:latin typeface="Microsoft JhengHei" panose="020B0604030504040204" pitchFamily="34" charset="-120"/>
                <a:ea typeface="Microsoft JhengHei" panose="020B0604030504040204" pitchFamily="34" charset="-120"/>
              </a:rPr>
              <a:t>4</a:t>
            </a:r>
            <a:r>
              <a:rPr lang="en-US" altLang="zh-CN" sz="3200" b="1" dirty="0">
                <a:solidFill>
                  <a:schemeClr val="accent1">
                    <a:lumMod val="75000"/>
                  </a:schemeClr>
                </a:solidFill>
                <a:latin typeface="Microsoft JhengHei" panose="020B0604030504040204" pitchFamily="34" charset="-120"/>
                <a:ea typeface="Microsoft JhengHei" panose="020B0604030504040204" pitchFamily="34" charset="-120"/>
              </a:rPr>
              <a:t>Ra</a:t>
            </a:r>
            <a:endParaRPr lang="ru-RU" sz="3200" dirty="0"/>
          </a:p>
        </p:txBody>
      </p:sp>
      <p:sp>
        <p:nvSpPr>
          <p:cNvPr id="12" name="Прямоугольник 11">
            <a:extLst>
              <a:ext uri="{FF2B5EF4-FFF2-40B4-BE49-F238E27FC236}">
                <a16:creationId xmlns:a16="http://schemas.microsoft.com/office/drawing/2014/main" id="{06EAA8A5-60DB-4776-B05F-560289E835DF}"/>
              </a:ext>
            </a:extLst>
          </p:cNvPr>
          <p:cNvSpPr/>
          <p:nvPr/>
        </p:nvSpPr>
        <p:spPr>
          <a:xfrm>
            <a:off x="697478" y="2505165"/>
            <a:ext cx="1836698" cy="584775"/>
          </a:xfrm>
          <a:prstGeom prst="rect">
            <a:avLst/>
          </a:prstGeom>
        </p:spPr>
        <p:txBody>
          <a:bodyPr wrap="square">
            <a:spAutoFit/>
          </a:bodyPr>
          <a:lstStyle/>
          <a:p>
            <a:r>
              <a:rPr lang="en-US" altLang="zh-CN" sz="3200" b="1" dirty="0">
                <a:solidFill>
                  <a:schemeClr val="accent1">
                    <a:lumMod val="75000"/>
                  </a:schemeClr>
                </a:solidFill>
                <a:latin typeface="Microsoft JhengHei" panose="020B0604030504040204" pitchFamily="34" charset="-120"/>
                <a:ea typeface="Microsoft JhengHei" panose="020B0604030504040204" pitchFamily="34" charset="-120"/>
              </a:rPr>
              <a:t>Rz=</a:t>
            </a:r>
            <a:r>
              <a:rPr lang="ru-RU" altLang="zh-CN" sz="3200" b="1" dirty="0">
                <a:solidFill>
                  <a:schemeClr val="accent1">
                    <a:lumMod val="75000"/>
                  </a:schemeClr>
                </a:solidFill>
                <a:latin typeface="Microsoft JhengHei" panose="020B0604030504040204" pitchFamily="34" charset="-120"/>
                <a:ea typeface="Microsoft JhengHei" panose="020B0604030504040204" pitchFamily="34" charset="-120"/>
              </a:rPr>
              <a:t>5</a:t>
            </a:r>
            <a:r>
              <a:rPr lang="en-US" altLang="zh-CN" sz="3200" b="1" dirty="0">
                <a:solidFill>
                  <a:schemeClr val="accent1">
                    <a:lumMod val="75000"/>
                  </a:schemeClr>
                </a:solidFill>
                <a:latin typeface="Microsoft JhengHei" panose="020B0604030504040204" pitchFamily="34" charset="-120"/>
                <a:ea typeface="Microsoft JhengHei" panose="020B0604030504040204" pitchFamily="34" charset="-120"/>
              </a:rPr>
              <a:t>Ra</a:t>
            </a:r>
            <a:endParaRPr lang="ru-RU" sz="3200" dirty="0"/>
          </a:p>
        </p:txBody>
      </p:sp>
    </p:spTree>
    <p:extLst>
      <p:ext uri="{BB962C8B-B14F-4D97-AF65-F5344CB8AC3E}">
        <p14:creationId xmlns:p14="http://schemas.microsoft.com/office/powerpoint/2010/main" val="269337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398600" y="3368924"/>
            <a:ext cx="1233615" cy="3232921"/>
          </a:xfrm>
          <a:prstGeom prst="rect">
            <a:avLst/>
          </a:prstGeom>
        </p:spPr>
      </p:pic>
      <p:pic>
        <p:nvPicPr>
          <p:cNvPr id="6" name="Рисунок 5">
            <a:extLst>
              <a:ext uri="{FF2B5EF4-FFF2-40B4-BE49-F238E27FC236}">
                <a16:creationId xmlns:a16="http://schemas.microsoft.com/office/drawing/2014/main" id="{E9009DAB-2266-4F1D-BC84-66BBEC1FB19A}"/>
              </a:ext>
            </a:extLst>
          </p:cNvPr>
          <p:cNvPicPr>
            <a:picLocks noChangeAspect="1"/>
          </p:cNvPicPr>
          <p:nvPr/>
        </p:nvPicPr>
        <p:blipFill>
          <a:blip r:embed="rId3" cstate="print"/>
          <a:stretch>
            <a:fillRect/>
          </a:stretch>
        </p:blipFill>
        <p:spPr>
          <a:xfrm>
            <a:off x="5023338" y="188640"/>
            <a:ext cx="4120662" cy="1833872"/>
          </a:xfrm>
          <a:prstGeom prst="rect">
            <a:avLst/>
          </a:prstGeom>
        </p:spPr>
      </p:pic>
      <p:pic>
        <p:nvPicPr>
          <p:cNvPr id="7" name="Рисунок 6">
            <a:extLst>
              <a:ext uri="{FF2B5EF4-FFF2-40B4-BE49-F238E27FC236}">
                <a16:creationId xmlns:a16="http://schemas.microsoft.com/office/drawing/2014/main" id="{BA53FA17-15E1-40E1-9ECC-11FDF92DB7E7}"/>
              </a:ext>
            </a:extLst>
          </p:cNvPr>
          <p:cNvPicPr>
            <a:picLocks noChangeAspect="1"/>
          </p:cNvPicPr>
          <p:nvPr/>
        </p:nvPicPr>
        <p:blipFill>
          <a:blip r:embed="rId4" cstate="print"/>
          <a:stretch>
            <a:fillRect/>
          </a:stretch>
        </p:blipFill>
        <p:spPr>
          <a:xfrm>
            <a:off x="1201000" y="2009607"/>
            <a:ext cx="7380708" cy="3341001"/>
          </a:xfrm>
          <a:prstGeom prst="rect">
            <a:avLst/>
          </a:prstGeom>
        </p:spPr>
      </p:pic>
      <p:pic>
        <p:nvPicPr>
          <p:cNvPr id="8" name="Рисунок 7">
            <a:extLst>
              <a:ext uri="{FF2B5EF4-FFF2-40B4-BE49-F238E27FC236}">
                <a16:creationId xmlns:a16="http://schemas.microsoft.com/office/drawing/2014/main" id="{E0A1C2E3-D6C4-42AB-9C5B-D307E6CD45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702" y="0"/>
            <a:ext cx="3330130" cy="3508685"/>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5704" y="3200258"/>
            <a:ext cx="4860032" cy="3570254"/>
          </a:xfrm>
          <a:prstGeom prst="rect">
            <a:avLst/>
          </a:prstGeom>
        </p:spPr>
      </p:pic>
    </p:spTree>
    <p:extLst>
      <p:ext uri="{BB962C8B-B14F-4D97-AF65-F5344CB8AC3E}">
        <p14:creationId xmlns:p14="http://schemas.microsoft.com/office/powerpoint/2010/main" val="40146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434095C-DCF6-4F90-AB7B-F7B46A7F8944}"/>
              </a:ext>
            </a:extLst>
          </p:cNvPr>
          <p:cNvPicPr>
            <a:picLocks noChangeAspect="1"/>
          </p:cNvPicPr>
          <p:nvPr/>
        </p:nvPicPr>
        <p:blipFill>
          <a:blip r:embed="rId2" cstate="print"/>
          <a:stretch>
            <a:fillRect/>
          </a:stretch>
        </p:blipFill>
        <p:spPr>
          <a:xfrm>
            <a:off x="-117585" y="3325823"/>
            <a:ext cx="7380708" cy="3341001"/>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30538"/>
            <a:ext cx="3772334" cy="3096344"/>
          </a:xfrm>
          <a:prstGeom prst="rect">
            <a:avLst/>
          </a:prstGeom>
        </p:spPr>
      </p:pic>
      <p:pic>
        <p:nvPicPr>
          <p:cNvPr id="2" name="Рисунок 1"/>
          <p:cNvPicPr>
            <a:picLocks noChangeAspect="1"/>
          </p:cNvPicPr>
          <p:nvPr/>
        </p:nvPicPr>
        <p:blipFill rotWithShape="1">
          <a:blip r:embed="rId4" cstate="print"/>
          <a:srcRect l="9722" t="3935" r="6944" b="17375"/>
          <a:stretch/>
        </p:blipFill>
        <p:spPr>
          <a:xfrm>
            <a:off x="4689390" y="3948203"/>
            <a:ext cx="4320482" cy="2880318"/>
          </a:xfrm>
          <a:prstGeom prst="rect">
            <a:avLst/>
          </a:prstGeom>
        </p:spPr>
      </p:pic>
      <p:pic>
        <p:nvPicPr>
          <p:cNvPr id="4" name="Рисунок 3"/>
          <p:cNvPicPr>
            <a:picLocks noChangeAspect="1"/>
          </p:cNvPicPr>
          <p:nvPr/>
        </p:nvPicPr>
        <p:blipFill>
          <a:blip r:embed="rId5" cstate="print"/>
          <a:stretch>
            <a:fillRect/>
          </a:stretch>
        </p:blipFill>
        <p:spPr>
          <a:xfrm>
            <a:off x="0" y="106335"/>
            <a:ext cx="4320480" cy="2274774"/>
          </a:xfrm>
          <a:prstGeom prst="rect">
            <a:avLst/>
          </a:prstGeom>
        </p:spPr>
      </p:pic>
      <p:pic>
        <p:nvPicPr>
          <p:cNvPr id="5" name="Рисунок 4">
            <a:extLst>
              <a:ext uri="{FF2B5EF4-FFF2-40B4-BE49-F238E27FC236}">
                <a16:creationId xmlns:a16="http://schemas.microsoft.com/office/drawing/2014/main" id="{1299ED6F-025A-4307-8ACB-2B11AF7645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36245">
            <a:off x="-412053" y="2235198"/>
            <a:ext cx="3521584" cy="2570922"/>
          </a:xfrm>
          <a:prstGeom prst="rect">
            <a:avLst/>
          </a:prstGeom>
        </p:spPr>
      </p:pic>
      <p:pic>
        <p:nvPicPr>
          <p:cNvPr id="7" name="Рисунок 6">
            <a:extLst>
              <a:ext uri="{FF2B5EF4-FFF2-40B4-BE49-F238E27FC236}">
                <a16:creationId xmlns:a16="http://schemas.microsoft.com/office/drawing/2014/main" id="{8CDFFC72-F73B-4487-A7D2-09D28519E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7133" y="732054"/>
            <a:ext cx="2646694" cy="2788605"/>
          </a:xfrm>
          <a:prstGeom prst="rect">
            <a:avLst/>
          </a:prstGeom>
        </p:spPr>
      </p:pic>
    </p:spTree>
    <p:extLst>
      <p:ext uri="{BB962C8B-B14F-4D97-AF65-F5344CB8AC3E}">
        <p14:creationId xmlns:p14="http://schemas.microsoft.com/office/powerpoint/2010/main" val="406484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96" y="0"/>
            <a:ext cx="9019407" cy="68580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527" y="269529"/>
            <a:ext cx="3062944" cy="2088232"/>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7282" y="266577"/>
            <a:ext cx="3226310" cy="2508422"/>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9355" y="2132856"/>
            <a:ext cx="1190871" cy="3843578"/>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303230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021" y="3781773"/>
            <a:ext cx="2139511" cy="3010689"/>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t="1" b="2170"/>
          <a:stretch/>
        </p:blipFill>
        <p:spPr>
          <a:xfrm>
            <a:off x="-327833" y="2604730"/>
            <a:ext cx="3192669" cy="2336438"/>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833174">
            <a:off x="265187" y="5341487"/>
            <a:ext cx="2473093" cy="1111064"/>
          </a:xfrm>
          <a:prstGeom prst="rect">
            <a:avLst/>
          </a:prstGeom>
        </p:spPr>
      </p:pic>
      <p:pic>
        <p:nvPicPr>
          <p:cNvPr id="4" name="Рисунок 3">
            <a:extLst>
              <a:ext uri="{FF2B5EF4-FFF2-40B4-BE49-F238E27FC236}">
                <a16:creationId xmlns:a16="http://schemas.microsoft.com/office/drawing/2014/main" id="{434E8DBA-B129-4C9B-85E3-DE04D2502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39" y="224291"/>
            <a:ext cx="3613147" cy="2151719"/>
          </a:xfrm>
          <a:prstGeom prst="rect">
            <a:avLst/>
          </a:prstGeom>
        </p:spPr>
      </p:pic>
      <p:pic>
        <p:nvPicPr>
          <p:cNvPr id="10" name="Рисунок 9">
            <a:extLst>
              <a:ext uri="{FF2B5EF4-FFF2-40B4-BE49-F238E27FC236}">
                <a16:creationId xmlns:a16="http://schemas.microsoft.com/office/drawing/2014/main" id="{89FF530E-768C-40B7-A033-345FDC6CA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2087" y="0"/>
            <a:ext cx="4848225" cy="6858000"/>
          </a:xfrm>
          <a:prstGeom prst="rect">
            <a:avLst/>
          </a:prstGeom>
        </p:spPr>
      </p:pic>
    </p:spTree>
    <p:extLst>
      <p:ext uri="{BB962C8B-B14F-4D97-AF65-F5344CB8AC3E}">
        <p14:creationId xmlns:p14="http://schemas.microsoft.com/office/powerpoint/2010/main" val="28130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70000"/>
              </a:schemeClr>
            </a:gs>
            <a:gs pos="74000">
              <a:schemeClr val="accent1">
                <a:lumMod val="45000"/>
                <a:lumOff val="55000"/>
              </a:schemeClr>
            </a:gs>
            <a:gs pos="83000">
              <a:schemeClr val="tx2">
                <a:lumMod val="40000"/>
                <a:lumOff val="60000"/>
              </a:schemeClr>
            </a:gs>
            <a:gs pos="100000">
              <a:srgbClr val="3B43E1"/>
            </a:gs>
          </a:gsLst>
          <a:lin ang="5400000" scaled="1"/>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404664"/>
            <a:ext cx="6596671" cy="6325253"/>
          </a:xfrm>
          <a:prstGeom prst="rect">
            <a:avLst/>
          </a:prstGeom>
          <a:scene3d>
            <a:camera prst="isometricTopUp"/>
            <a:lightRig rig="threePt" dir="t"/>
          </a:scene3d>
        </p:spPr>
      </p:pic>
      <p:sp>
        <p:nvSpPr>
          <p:cNvPr id="2" name="TextBox 1"/>
          <p:cNvSpPr txBox="1"/>
          <p:nvPr/>
        </p:nvSpPr>
        <p:spPr>
          <a:xfrm>
            <a:off x="2843808" y="2924944"/>
            <a:ext cx="6120680" cy="1323439"/>
          </a:xfrm>
          <a:prstGeom prst="rect">
            <a:avLst/>
          </a:prstGeom>
          <a:noFill/>
        </p:spPr>
        <p:txBody>
          <a:bodyPr wrap="square" rtlCol="0">
            <a:spAutoFit/>
          </a:bodyPr>
          <a:lstStyle/>
          <a:p>
            <a:endParaRPr lang="en-US" dirty="0">
              <a:hlinkClick r:id="rId3"/>
            </a:endParaRPr>
          </a:p>
          <a:p>
            <a:pPr algn="ctr"/>
            <a:r>
              <a:rPr lang="en-US" sz="4400" b="1" dirty="0">
                <a:solidFill>
                  <a:schemeClr val="bg1"/>
                </a:solidFill>
                <a:effectLst>
                  <a:outerShdw blurRad="38100" dist="38100" dir="2700000" algn="tl">
                    <a:srgbClr val="000000">
                      <a:alpha val="43137"/>
                    </a:srgbClr>
                  </a:outerShdw>
                  <a:reflection blurRad="6350" stA="60000" endA="900" endPos="58000" dir="5400000" sy="-100000" algn="bl" rotWithShape="0"/>
                </a:effectLst>
                <a:hlinkClick r:id="rId4"/>
              </a:rPr>
              <a:t>WWW.MONALIT.CN</a:t>
            </a:r>
            <a:endParaRPr lang="ru-RU" sz="4400" b="1" dirty="0">
              <a:effectLst>
                <a:outerShdw blurRad="38100" dist="38100" dir="2700000" algn="tl">
                  <a:srgbClr val="000000">
                    <a:alpha val="43137"/>
                  </a:srgbClr>
                </a:outerShdw>
                <a:reflection blurRad="6350" stA="60000" endA="900" endPos="58000" dir="5400000" sy="-100000" algn="bl" rotWithShape="0"/>
              </a:effectLst>
            </a:endParaRPr>
          </a:p>
          <a:p>
            <a:endParaRPr lang="ru-RU" dirty="0"/>
          </a:p>
        </p:txBody>
      </p:sp>
    </p:spTree>
    <p:extLst>
      <p:ext uri="{BB962C8B-B14F-4D97-AF65-F5344CB8AC3E}">
        <p14:creationId xmlns:p14="http://schemas.microsoft.com/office/powerpoint/2010/main" val="21070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3779912" y="332656"/>
            <a:ext cx="4119732" cy="6238875"/>
          </a:xfrm>
          <a:prstGeom prst="rect">
            <a:avLst/>
          </a:prstGeom>
          <a:ln>
            <a:noFill/>
          </a:ln>
          <a:effectLst>
            <a:outerShdw blurRad="292100" dist="139700" dir="2700000" algn="tl" rotWithShape="0">
              <a:srgbClr val="333333">
                <a:alpha val="65000"/>
              </a:srgbClr>
            </a:outerShdw>
          </a:effectLst>
        </p:spPr>
      </p:pic>
      <p:sp>
        <p:nvSpPr>
          <p:cNvPr id="3" name="Подзаголовок 2">
            <a:extLst>
              <a:ext uri="{FF2B5EF4-FFF2-40B4-BE49-F238E27FC236}">
                <a16:creationId xmlns:a16="http://schemas.microsoft.com/office/drawing/2014/main" id="{D9F09A04-2CFB-4EE1-8AD4-6DC5422A23A5}"/>
              </a:ext>
            </a:extLst>
          </p:cNvPr>
          <p:cNvSpPr txBox="1">
            <a:spLocks/>
          </p:cNvSpPr>
          <p:nvPr/>
        </p:nvSpPr>
        <p:spPr>
          <a:xfrm>
            <a:off x="395536" y="2492896"/>
            <a:ext cx="3200764" cy="15121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b="1" dirty="0">
                <a:solidFill>
                  <a:schemeClr val="accent1">
                    <a:lumMod val="75000"/>
                  </a:schemeClr>
                </a:solidFill>
              </a:rPr>
              <a:t>我们技术被俄罗斯专利维持</a:t>
            </a:r>
            <a:endParaRPr lang="ru-RU" b="1" dirty="0">
              <a:solidFill>
                <a:schemeClr val="accent1">
                  <a:lumMod val="75000"/>
                </a:schemeClr>
              </a:solidFill>
            </a:endParaRPr>
          </a:p>
        </p:txBody>
      </p:sp>
    </p:spTree>
    <p:extLst>
      <p:ext uri="{BB962C8B-B14F-4D97-AF65-F5344CB8AC3E}">
        <p14:creationId xmlns:p14="http://schemas.microsoft.com/office/powerpoint/2010/main" val="82486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32656"/>
            <a:ext cx="5279968" cy="3096344"/>
          </a:xfrm>
          <a:prstGeom prst="rect">
            <a:avLst/>
          </a:prstGeom>
        </p:spPr>
      </p:pic>
      <p:pic>
        <p:nvPicPr>
          <p:cNvPr id="3" name="Рисунок 2">
            <a:extLst>
              <a:ext uri="{FF2B5EF4-FFF2-40B4-BE49-F238E27FC236}">
                <a16:creationId xmlns:a16="http://schemas.microsoft.com/office/drawing/2014/main" id="{B676F4A6-5343-419F-8EF3-49029941D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365104"/>
            <a:ext cx="5628120" cy="2046589"/>
          </a:xfrm>
          <a:prstGeom prst="rect">
            <a:avLst/>
          </a:prstGeom>
        </p:spPr>
      </p:pic>
      <p:pic>
        <p:nvPicPr>
          <p:cNvPr id="4" name="Рисунок 3">
            <a:extLst>
              <a:ext uri="{FF2B5EF4-FFF2-40B4-BE49-F238E27FC236}">
                <a16:creationId xmlns:a16="http://schemas.microsoft.com/office/drawing/2014/main" id="{DD9EBF0F-0129-49A7-AE04-DD3B8ED735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575" y="2564062"/>
            <a:ext cx="3225518" cy="2023515"/>
          </a:xfrm>
          <a:prstGeom prst="rect">
            <a:avLst/>
          </a:prstGeom>
        </p:spPr>
      </p:pic>
      <p:pic>
        <p:nvPicPr>
          <p:cNvPr id="5" name="Рисунок 4">
            <a:extLst>
              <a:ext uri="{FF2B5EF4-FFF2-40B4-BE49-F238E27FC236}">
                <a16:creationId xmlns:a16="http://schemas.microsoft.com/office/drawing/2014/main" id="{58C25E4E-00AF-446E-B6E4-F7C037119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332656"/>
            <a:ext cx="1704960" cy="1603858"/>
          </a:xfrm>
          <a:prstGeom prst="rect">
            <a:avLst/>
          </a:prstGeom>
        </p:spPr>
      </p:pic>
      <p:pic>
        <p:nvPicPr>
          <p:cNvPr id="6" name="Рисунок 5">
            <a:extLst>
              <a:ext uri="{FF2B5EF4-FFF2-40B4-BE49-F238E27FC236}">
                <a16:creationId xmlns:a16="http://schemas.microsoft.com/office/drawing/2014/main" id="{157D37E2-9893-4F2C-A866-6976739BA78F}"/>
              </a:ext>
            </a:extLst>
          </p:cNvPr>
          <p:cNvPicPr>
            <a:picLocks noChangeAspect="1"/>
          </p:cNvPicPr>
          <p:nvPr/>
        </p:nvPicPr>
        <p:blipFill>
          <a:blip r:embed="rId6" cstate="print"/>
          <a:stretch>
            <a:fillRect/>
          </a:stretch>
        </p:blipFill>
        <p:spPr>
          <a:xfrm rot="7408119">
            <a:off x="6594513" y="4731700"/>
            <a:ext cx="2381508" cy="1545447"/>
          </a:xfrm>
          <a:prstGeom prst="rect">
            <a:avLst/>
          </a:prstGeom>
        </p:spPr>
      </p:pic>
      <p:pic>
        <p:nvPicPr>
          <p:cNvPr id="7" name="Рисунок 6">
            <a:extLst>
              <a:ext uri="{FF2B5EF4-FFF2-40B4-BE49-F238E27FC236}">
                <a16:creationId xmlns:a16="http://schemas.microsoft.com/office/drawing/2014/main" id="{97E5D398-62E4-4F1F-A5FF-713FCCAE7506}"/>
              </a:ext>
            </a:extLst>
          </p:cNvPr>
          <p:cNvPicPr>
            <a:picLocks noChangeAspect="1"/>
          </p:cNvPicPr>
          <p:nvPr/>
        </p:nvPicPr>
        <p:blipFill>
          <a:blip r:embed="rId7" cstate="print"/>
          <a:stretch>
            <a:fillRect/>
          </a:stretch>
        </p:blipFill>
        <p:spPr>
          <a:xfrm flipH="1">
            <a:off x="323528" y="3066671"/>
            <a:ext cx="2838878" cy="1018299"/>
          </a:xfrm>
          <a:prstGeom prst="rect">
            <a:avLst/>
          </a:prstGeom>
        </p:spPr>
      </p:pic>
      <p:pic>
        <p:nvPicPr>
          <p:cNvPr id="9" name="Рисунок 8">
            <a:extLst>
              <a:ext uri="{FF2B5EF4-FFF2-40B4-BE49-F238E27FC236}">
                <a16:creationId xmlns:a16="http://schemas.microsoft.com/office/drawing/2014/main" id="{8E5113C9-8807-4EA5-9D83-DE3301BDF478}"/>
              </a:ext>
            </a:extLst>
          </p:cNvPr>
          <p:cNvPicPr>
            <a:picLocks noChangeAspect="1"/>
          </p:cNvPicPr>
          <p:nvPr/>
        </p:nvPicPr>
        <p:blipFill>
          <a:blip r:embed="rId8" cstate="print"/>
          <a:stretch>
            <a:fillRect/>
          </a:stretch>
        </p:blipFill>
        <p:spPr>
          <a:xfrm>
            <a:off x="4651135" y="860380"/>
            <a:ext cx="4120662" cy="1833872"/>
          </a:xfrm>
          <a:prstGeom prst="rect">
            <a:avLst/>
          </a:prstGeom>
        </p:spPr>
      </p:pic>
    </p:spTree>
    <p:extLst>
      <p:ext uri="{BB962C8B-B14F-4D97-AF65-F5344CB8AC3E}">
        <p14:creationId xmlns:p14="http://schemas.microsoft.com/office/powerpoint/2010/main" val="178219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C2879C8-077E-4EFF-B98E-CA5952D4A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2292" y="-99392"/>
            <a:ext cx="6101708" cy="6858000"/>
          </a:xfrm>
          <a:prstGeom prst="rect">
            <a:avLst/>
          </a:prstGeom>
        </p:spPr>
      </p:pic>
      <p:sp>
        <p:nvSpPr>
          <p:cNvPr id="4" name="Прямоугольник 3">
            <a:extLst>
              <a:ext uri="{FF2B5EF4-FFF2-40B4-BE49-F238E27FC236}">
                <a16:creationId xmlns:a16="http://schemas.microsoft.com/office/drawing/2014/main" id="{A82005BB-3F2C-4C36-8D16-9F14CD1B66F4}"/>
              </a:ext>
            </a:extLst>
          </p:cNvPr>
          <p:cNvSpPr/>
          <p:nvPr/>
        </p:nvSpPr>
        <p:spPr>
          <a:xfrm>
            <a:off x="251520" y="2052335"/>
            <a:ext cx="3347864" cy="2554545"/>
          </a:xfrm>
          <a:prstGeom prst="rect">
            <a:avLst/>
          </a:prstGeom>
        </p:spPr>
        <p:txBody>
          <a:bodyPr wrap="square">
            <a:spAutoFit/>
          </a:bodyPr>
          <a:lstStyle/>
          <a:p>
            <a:pPr algn="ctr"/>
            <a:r>
              <a:rPr lang="ru-RU" sz="4000" b="1" dirty="0">
                <a:solidFill>
                  <a:srgbClr val="C00000"/>
                </a:solidFill>
                <a:latin typeface="Microsoft JhengHei" panose="020B0604030504040204" pitchFamily="34" charset="-120"/>
                <a:ea typeface="Microsoft JhengHei" panose="020B0604030504040204" pitchFamily="34" charset="-120"/>
              </a:rPr>
              <a:t>MONALIT®</a:t>
            </a:r>
            <a:r>
              <a:rPr lang="zh-CN" altLang="en-US" sz="4000" b="1" dirty="0">
                <a:solidFill>
                  <a:srgbClr val="C00000"/>
                </a:solidFill>
                <a:latin typeface="Microsoft JhengHei" panose="020B0604030504040204" pitchFamily="34" charset="-120"/>
                <a:ea typeface="Microsoft JhengHei" panose="020B0604030504040204" pitchFamily="34" charset="-120"/>
              </a:rPr>
              <a:t>矫正头能把砂轮加工精度提高一级</a:t>
            </a:r>
            <a:endParaRPr lang="ru-RU" sz="4000" b="1" dirty="0">
              <a:solidFill>
                <a:srgbClr val="C000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26723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00720" y="32976"/>
            <a:ext cx="4562871" cy="6634287"/>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3134" y="116632"/>
            <a:ext cx="4556886" cy="6466976"/>
          </a:xfrm>
          <a:prstGeom prst="rect">
            <a:avLst/>
          </a:prstGeom>
        </p:spPr>
      </p:pic>
      <p:sp>
        <p:nvSpPr>
          <p:cNvPr id="5" name="TextBox 4"/>
          <p:cNvSpPr txBox="1"/>
          <p:nvPr/>
        </p:nvSpPr>
        <p:spPr>
          <a:xfrm flipH="1">
            <a:off x="1127187" y="1340768"/>
            <a:ext cx="7272808" cy="5724644"/>
          </a:xfrm>
          <a:prstGeom prst="rect">
            <a:avLst/>
          </a:prstGeom>
          <a:noFill/>
        </p:spPr>
        <p:txBody>
          <a:bodyPr wrap="square" rtlCol="0">
            <a:spAutoFit/>
          </a:bodyPr>
          <a:lstStyle/>
          <a:p>
            <a:pPr algn="ctr"/>
            <a:r>
              <a:rPr lang="zh-CN" altLang="en-US" sz="4000" b="1" dirty="0">
                <a:solidFill>
                  <a:srgbClr val="C00000"/>
                </a:solidFill>
                <a:latin typeface="Microsoft JhengHei" panose="020B0604030504040204" pitchFamily="34" charset="-120"/>
                <a:ea typeface="Microsoft JhengHei" panose="020B0604030504040204" pitchFamily="34" charset="-120"/>
              </a:rPr>
              <a:t>我们产品的主要消费者：</a:t>
            </a:r>
            <a:endParaRPr lang="ru-RU" altLang="zh-CN" sz="4000" b="1" dirty="0">
              <a:solidFill>
                <a:srgbClr val="C00000"/>
              </a:solidFill>
              <a:latin typeface="Microsoft JhengHei" panose="020B0604030504040204" pitchFamily="34" charset="-120"/>
              <a:ea typeface="Microsoft JhengHei" panose="020B0604030504040204" pitchFamily="34" charset="-120"/>
            </a:endParaRPr>
          </a:p>
          <a:p>
            <a:pPr algn="ctr"/>
            <a:r>
              <a:rPr lang="zh-CN" altLang="en-US" sz="4000" b="1" dirty="0">
                <a:solidFill>
                  <a:schemeClr val="accent1">
                    <a:lumMod val="75000"/>
                  </a:schemeClr>
                </a:solidFill>
                <a:latin typeface="Microsoft JhengHei" panose="020B0604030504040204" pitchFamily="34" charset="-120"/>
                <a:ea typeface="Microsoft JhengHei" panose="020B0604030504040204" pitchFamily="34" charset="-120"/>
              </a:rPr>
              <a:t>机器制造工业。</a:t>
            </a:r>
            <a:endParaRPr lang="ru-RU" sz="4000" b="1" dirty="0">
              <a:solidFill>
                <a:schemeClr val="accent1">
                  <a:lumMod val="75000"/>
                </a:schemeClr>
              </a:solidFill>
              <a:latin typeface="Microsoft JhengHei" panose="020B0604030504040204" pitchFamily="34" charset="-120"/>
              <a:ea typeface="Microsoft JhengHei" panose="020B0604030504040204" pitchFamily="34" charset="-120"/>
            </a:endParaRPr>
          </a:p>
          <a:p>
            <a:pPr algn="ctr"/>
            <a:r>
              <a:rPr lang="zh-CN" altLang="en-US" sz="4000" b="1" dirty="0">
                <a:solidFill>
                  <a:schemeClr val="accent1">
                    <a:lumMod val="75000"/>
                  </a:schemeClr>
                </a:solidFill>
                <a:latin typeface="Microsoft JhengHei" panose="020B0604030504040204" pitchFamily="34" charset="-120"/>
                <a:ea typeface="Microsoft JhengHei" panose="020B0604030504040204" pitchFamily="34" charset="-120"/>
              </a:rPr>
              <a:t>军事工业复合体。</a:t>
            </a:r>
            <a:endParaRPr lang="ru-RU" sz="4000" b="1" dirty="0">
              <a:solidFill>
                <a:schemeClr val="accent1">
                  <a:lumMod val="75000"/>
                </a:schemeClr>
              </a:solidFill>
              <a:latin typeface="Microsoft JhengHei" panose="020B0604030504040204" pitchFamily="34" charset="-120"/>
              <a:ea typeface="Microsoft JhengHei" panose="020B0604030504040204" pitchFamily="34" charset="-120"/>
            </a:endParaRPr>
          </a:p>
          <a:p>
            <a:pPr algn="ctr"/>
            <a:r>
              <a:rPr lang="zh-CN" altLang="en-US" sz="4000" b="1" dirty="0">
                <a:solidFill>
                  <a:schemeClr val="accent1">
                    <a:lumMod val="75000"/>
                  </a:schemeClr>
                </a:solidFill>
                <a:latin typeface="Microsoft JhengHei" panose="020B0604030504040204" pitchFamily="34" charset="-120"/>
                <a:ea typeface="Microsoft JhengHei" panose="020B0604030504040204" pitchFamily="34" charset="-120"/>
              </a:rPr>
              <a:t>石材、玻璃工业。</a:t>
            </a:r>
            <a:endParaRPr lang="en-US" altLang="zh-CN" sz="4000" b="1" dirty="0">
              <a:solidFill>
                <a:schemeClr val="accent1">
                  <a:lumMod val="75000"/>
                </a:schemeClr>
              </a:solidFill>
              <a:latin typeface="Microsoft JhengHei" panose="020B0604030504040204" pitchFamily="34" charset="-120"/>
              <a:ea typeface="Microsoft JhengHei" panose="020B0604030504040204" pitchFamily="34" charset="-120"/>
            </a:endParaRPr>
          </a:p>
          <a:p>
            <a:pPr algn="ctr"/>
            <a:r>
              <a:rPr lang="zh-CN" altLang="en-US" sz="4000" b="1" dirty="0">
                <a:solidFill>
                  <a:schemeClr val="accent1">
                    <a:lumMod val="75000"/>
                  </a:schemeClr>
                </a:solidFill>
                <a:latin typeface="Microsoft JhengHei" panose="020B0604030504040204" pitchFamily="34" charset="-120"/>
                <a:ea typeface="Microsoft JhengHei" panose="020B0604030504040204" pitchFamily="34" charset="-120"/>
              </a:rPr>
              <a:t>珠宝加工厂。</a:t>
            </a:r>
            <a:endParaRPr lang="ru-RU" sz="4000" b="1" dirty="0">
              <a:solidFill>
                <a:schemeClr val="accent1">
                  <a:lumMod val="75000"/>
                </a:schemeClr>
              </a:solidFill>
              <a:latin typeface="Microsoft JhengHei" panose="020B0604030504040204" pitchFamily="34" charset="-120"/>
              <a:ea typeface="Microsoft JhengHei" panose="020B0604030504040204" pitchFamily="34" charset="-120"/>
            </a:endParaRPr>
          </a:p>
          <a:p>
            <a:pPr algn="ctr"/>
            <a:r>
              <a:rPr lang="zh-CN" altLang="en-US" sz="4000" b="1" dirty="0">
                <a:solidFill>
                  <a:schemeClr val="accent1">
                    <a:lumMod val="75000"/>
                  </a:schemeClr>
                </a:solidFill>
                <a:latin typeface="Microsoft JhengHei" panose="020B0604030504040204" pitchFamily="34" charset="-120"/>
                <a:ea typeface="Microsoft JhengHei" panose="020B0604030504040204" pitchFamily="34" charset="-120"/>
              </a:rPr>
              <a:t>牙科医院。           美容行业。</a:t>
            </a:r>
            <a:endParaRPr lang="ru-RU" sz="4000" b="1" dirty="0">
              <a:solidFill>
                <a:schemeClr val="accent1">
                  <a:lumMod val="75000"/>
                </a:schemeClr>
              </a:solidFill>
              <a:latin typeface="Microsoft JhengHei" panose="020B0604030504040204" pitchFamily="34" charset="-120"/>
              <a:ea typeface="Microsoft JhengHei" panose="020B0604030504040204" pitchFamily="34" charset="-120"/>
            </a:endParaRPr>
          </a:p>
          <a:p>
            <a:pPr algn="ctr"/>
            <a:endParaRPr lang="ru-RU" dirty="0"/>
          </a:p>
          <a:p>
            <a:pPr algn="ctr"/>
            <a:endParaRPr lang="ru-RU" b="1" dirty="0">
              <a:solidFill>
                <a:schemeClr val="bg1"/>
              </a:solidFill>
            </a:endParaRPr>
          </a:p>
          <a:p>
            <a:pPr algn="ctr"/>
            <a:endParaRPr lang="ru-RU" dirty="0"/>
          </a:p>
          <a:p>
            <a:pPr algn="ctr"/>
            <a:endParaRPr lang="ru-RU" dirty="0"/>
          </a:p>
          <a:p>
            <a:pPr algn="ctr"/>
            <a:endParaRPr lang="ru-RU" dirty="0"/>
          </a:p>
          <a:p>
            <a:pPr algn="ctr"/>
            <a:endParaRPr lang="ru-RU" dirty="0"/>
          </a:p>
          <a:p>
            <a:pPr algn="ctr"/>
            <a:endParaRPr lang="ru-RU" dirty="0"/>
          </a:p>
        </p:txBody>
      </p:sp>
    </p:spTree>
    <p:extLst>
      <p:ext uri="{BB962C8B-B14F-4D97-AF65-F5344CB8AC3E}">
        <p14:creationId xmlns:p14="http://schemas.microsoft.com/office/powerpoint/2010/main" val="233496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980728"/>
            <a:ext cx="7776864" cy="5293757"/>
          </a:xfrm>
          <a:prstGeom prst="rect">
            <a:avLst/>
          </a:prstGeom>
          <a:noFill/>
        </p:spPr>
        <p:txBody>
          <a:bodyPr wrap="square" rtlCol="0">
            <a:spAutoFit/>
          </a:bodyPr>
          <a:lstStyle/>
          <a:p>
            <a:endParaRPr lang="ru-RU" dirty="0"/>
          </a:p>
          <a:p>
            <a:pPr algn="ctr"/>
            <a:r>
              <a:rPr lang="ru-RU" sz="4000" b="1" dirty="0">
                <a:solidFill>
                  <a:schemeClr val="tx2">
                    <a:lumMod val="75000"/>
                  </a:schemeClr>
                </a:solidFill>
                <a:latin typeface="Microsoft JhengHei" panose="020B0604030504040204" pitchFamily="34" charset="-120"/>
                <a:ea typeface="Microsoft JhengHei" panose="020B0604030504040204" pitchFamily="34" charset="-120"/>
              </a:rPr>
              <a:t>MONALIT®</a:t>
            </a:r>
          </a:p>
          <a:p>
            <a:pPr algn="ctr"/>
            <a:r>
              <a:rPr lang="zh-CN" altLang="en-US" sz="4000" b="1" dirty="0">
                <a:solidFill>
                  <a:schemeClr val="tx2">
                    <a:lumMod val="75000"/>
                  </a:schemeClr>
                </a:solidFill>
                <a:latin typeface="Microsoft JhengHei" panose="020B0604030504040204" pitchFamily="34" charset="-120"/>
                <a:ea typeface="Microsoft JhengHei" panose="020B0604030504040204" pitchFamily="34" charset="-120"/>
              </a:rPr>
              <a:t>磨具优越性能</a:t>
            </a:r>
            <a:r>
              <a:rPr lang="ru-RU" sz="4000" b="1" dirty="0">
                <a:solidFill>
                  <a:schemeClr val="tx2">
                    <a:lumMod val="75000"/>
                  </a:schemeClr>
                </a:solidFill>
                <a:latin typeface="Microsoft JhengHei" panose="020B0604030504040204" pitchFamily="34" charset="-120"/>
                <a:ea typeface="Microsoft JhengHei" panose="020B0604030504040204" pitchFamily="34" charset="-120"/>
              </a:rPr>
              <a:t>:</a:t>
            </a:r>
          </a:p>
          <a:p>
            <a:endParaRPr lang="ru-RU" sz="2400" i="1" dirty="0">
              <a:solidFill>
                <a:srgbClr val="3366FF"/>
              </a:solidFill>
            </a:endParaRPr>
          </a:p>
          <a:p>
            <a:pPr marL="457200" indent="-457200">
              <a:buFont typeface="Arial" panose="020B0604020202020204" pitchFamily="34" charset="0"/>
              <a:buChar char="•"/>
            </a:pPr>
            <a:r>
              <a:rPr lang="zh-CN" altLang="en-US" sz="4000" b="1" dirty="0">
                <a:solidFill>
                  <a:srgbClr val="C00000"/>
                </a:solidFill>
                <a:latin typeface="Microsoft JhengHei" panose="020B0604030504040204" pitchFamily="34" charset="-120"/>
                <a:ea typeface="Microsoft JhengHei" panose="020B0604030504040204" pitchFamily="34" charset="-120"/>
              </a:rPr>
              <a:t>    高质量的成品表面</a:t>
            </a:r>
          </a:p>
          <a:p>
            <a:pPr marL="457200" indent="-457200">
              <a:buFont typeface="Arial" panose="020B0604020202020204" pitchFamily="34" charset="0"/>
              <a:buChar char="•"/>
            </a:pPr>
            <a:r>
              <a:rPr lang="zh-CN" altLang="en-US" sz="4000" b="1" dirty="0">
                <a:solidFill>
                  <a:srgbClr val="C00000"/>
                </a:solidFill>
                <a:latin typeface="Microsoft JhengHei" panose="020B0604030504040204" pitchFamily="34" charset="-120"/>
                <a:ea typeface="Microsoft JhengHei" panose="020B0604030504040204" pitchFamily="34" charset="-120"/>
              </a:rPr>
              <a:t>    多功能的处理能力</a:t>
            </a:r>
          </a:p>
          <a:p>
            <a:pPr marL="457200" indent="-457200">
              <a:buFont typeface="Arial" panose="020B0604020202020204" pitchFamily="34" charset="0"/>
              <a:buChar char="•"/>
            </a:pPr>
            <a:r>
              <a:rPr lang="zh-CN" altLang="en-US" sz="4000" b="1" dirty="0">
                <a:solidFill>
                  <a:srgbClr val="C00000"/>
                </a:solidFill>
                <a:latin typeface="Microsoft JhengHei" panose="020B0604030504040204" pitchFamily="34" charset="-120"/>
                <a:ea typeface="Microsoft JhengHei" panose="020B0604030504040204" pitchFamily="34" charset="-120"/>
              </a:rPr>
              <a:t>    独特的高资源和经济</a:t>
            </a:r>
          </a:p>
          <a:p>
            <a:pPr marL="457200" indent="-457200">
              <a:buFont typeface="Arial" panose="020B0604020202020204" pitchFamily="34" charset="0"/>
              <a:buChar char="•"/>
            </a:pPr>
            <a:r>
              <a:rPr lang="zh-CN" altLang="en-US" sz="4000" b="1" dirty="0">
                <a:solidFill>
                  <a:srgbClr val="C00000"/>
                </a:solidFill>
                <a:latin typeface="Microsoft JhengHei" panose="020B0604030504040204" pitchFamily="34" charset="-120"/>
                <a:ea typeface="Microsoft JhengHei" panose="020B0604030504040204" pitchFamily="34" charset="-120"/>
              </a:rPr>
              <a:t>    高加工性能</a:t>
            </a:r>
          </a:p>
          <a:p>
            <a:br>
              <a:rPr lang="zh-CN" altLang="en-US" sz="2800" dirty="0"/>
            </a:br>
            <a:endParaRPr lang="ru-RU" sz="2800" i="1" dirty="0">
              <a:solidFill>
                <a:srgbClr val="3366FF"/>
              </a:solidFill>
            </a:endParaRPr>
          </a:p>
        </p:txBody>
      </p:sp>
      <p:sp>
        <p:nvSpPr>
          <p:cNvPr id="6" name="Стрелка вниз 5"/>
          <p:cNvSpPr/>
          <p:nvPr/>
        </p:nvSpPr>
        <p:spPr>
          <a:xfrm rot="19862497">
            <a:off x="1382699" y="660916"/>
            <a:ext cx="576064" cy="209253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2949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827049" y="535790"/>
            <a:ext cx="2690641" cy="2017981"/>
          </a:xfrm>
          <a:prstGeom prst="rect">
            <a:avLst/>
          </a:prstGeom>
        </p:spPr>
      </p:pic>
      <p:pic>
        <p:nvPicPr>
          <p:cNvPr id="2" name="Рисунок 1"/>
          <p:cNvPicPr>
            <a:picLocks noChangeAspect="1"/>
          </p:cNvPicPr>
          <p:nvPr/>
        </p:nvPicPr>
        <p:blipFill rotWithShape="1">
          <a:blip r:embed="rId3" cstate="print"/>
          <a:srcRect l="10625" t="12287" r="11751" b="17429"/>
          <a:stretch/>
        </p:blipFill>
        <p:spPr>
          <a:xfrm>
            <a:off x="300386" y="2815991"/>
            <a:ext cx="3872262" cy="23009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634" y="419560"/>
            <a:ext cx="4035115" cy="2852960"/>
          </a:xfrm>
          <a:prstGeom prst="rect">
            <a:avLst/>
          </a:prstGeom>
        </p:spPr>
      </p:pic>
      <p:pic>
        <p:nvPicPr>
          <p:cNvPr id="5" name="Рисунок 4"/>
          <p:cNvPicPr>
            <a:picLocks noChangeAspect="1"/>
          </p:cNvPicPr>
          <p:nvPr/>
        </p:nvPicPr>
        <p:blipFill>
          <a:blip r:embed="rId5" cstate="print"/>
          <a:stretch>
            <a:fillRect/>
          </a:stretch>
        </p:blipFill>
        <p:spPr>
          <a:xfrm>
            <a:off x="257863" y="330389"/>
            <a:ext cx="1804521" cy="521913"/>
          </a:xfrm>
          <a:prstGeom prst="rect">
            <a:avLst/>
          </a:prstGeom>
        </p:spPr>
      </p:pic>
      <p:sp>
        <p:nvSpPr>
          <p:cNvPr id="6" name="Подзаголовок 2">
            <a:extLst>
              <a:ext uri="{FF2B5EF4-FFF2-40B4-BE49-F238E27FC236}">
                <a16:creationId xmlns:a16="http://schemas.microsoft.com/office/drawing/2014/main" id="{2B9E060C-CC82-4A6E-8408-6D0FFE5282FB}"/>
              </a:ext>
            </a:extLst>
          </p:cNvPr>
          <p:cNvSpPr txBox="1">
            <a:spLocks/>
          </p:cNvSpPr>
          <p:nvPr/>
        </p:nvSpPr>
        <p:spPr>
          <a:xfrm>
            <a:off x="257863" y="5379120"/>
            <a:ext cx="8206503" cy="119616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zh-CN" altLang="en-US" b="1" dirty="0">
                <a:solidFill>
                  <a:schemeClr val="tx2">
                    <a:lumMod val="75000"/>
                  </a:schemeClr>
                </a:solidFill>
                <a:latin typeface="Microsoft JhengHei" panose="020B0604030504040204" pitchFamily="34" charset="-120"/>
                <a:ea typeface="Microsoft JhengHei" panose="020B0604030504040204" pitchFamily="34" charset="-120"/>
              </a:rPr>
              <a:t>加工心脏人造阀门（合成物 和整体碳热解</a:t>
            </a:r>
            <a:r>
              <a:rPr lang="ru-RU" altLang="zh-CN" b="1" dirty="0">
                <a:solidFill>
                  <a:schemeClr val="tx2">
                    <a:lumMod val="75000"/>
                  </a:schemeClr>
                </a:solidFill>
                <a:latin typeface="Microsoft JhengHei" panose="020B0604030504040204" pitchFamily="34" charset="-120"/>
                <a:ea typeface="Microsoft JhengHei" panose="020B0604030504040204" pitchFamily="34" charset="-120"/>
              </a:rPr>
              <a:t>)</a:t>
            </a:r>
            <a:endParaRPr lang="en-US" altLang="zh-CN" b="1" dirty="0">
              <a:solidFill>
                <a:schemeClr val="tx2">
                  <a:lumMod val="75000"/>
                </a:schemeClr>
              </a:solidFill>
              <a:latin typeface="Microsoft JhengHei" panose="020B0604030504040204" pitchFamily="34" charset="-120"/>
              <a:ea typeface="Microsoft JhengHei" panose="020B0604030504040204" pitchFamily="34" charset="-120"/>
            </a:endParaRPr>
          </a:p>
          <a:p>
            <a:pPr marL="0" indent="0" algn="ctr">
              <a:buNone/>
            </a:pPr>
            <a:r>
              <a:rPr lang="zh-CN" altLang="en-US" sz="2000" b="1" dirty="0">
                <a:solidFill>
                  <a:schemeClr val="tx2">
                    <a:lumMod val="75000"/>
                  </a:schemeClr>
                </a:solidFill>
                <a:latin typeface="Microsoft JhengHei" panose="020B0604030504040204" pitchFamily="34" charset="-120"/>
                <a:ea typeface="Microsoft JhengHei" panose="020B0604030504040204" pitchFamily="34" charset="-120"/>
              </a:rPr>
              <a:t>解决的问题： </a:t>
            </a:r>
            <a:r>
              <a:rPr lang="en-US" altLang="zh-CN" sz="2000" b="1" dirty="0">
                <a:solidFill>
                  <a:schemeClr val="tx2">
                    <a:lumMod val="75000"/>
                  </a:schemeClr>
                </a:solidFill>
                <a:latin typeface="Microsoft JhengHei" panose="020B0604030504040204" pitchFamily="34" charset="-120"/>
                <a:ea typeface="Microsoft JhengHei" panose="020B0604030504040204" pitchFamily="34" charset="-120"/>
              </a:rPr>
              <a:t>1</a:t>
            </a:r>
            <a:r>
              <a:rPr lang="zh-CN" altLang="en-US" sz="2000" b="1" dirty="0">
                <a:solidFill>
                  <a:schemeClr val="tx2">
                    <a:lumMod val="75000"/>
                  </a:schemeClr>
                </a:solidFill>
                <a:latin typeface="Microsoft JhengHei" panose="020B0604030504040204" pitchFamily="34" charset="-120"/>
                <a:ea typeface="Microsoft JhengHei" panose="020B0604030504040204" pitchFamily="34" charset="-120"/>
              </a:rPr>
              <a:t>） 均匀表面 </a:t>
            </a:r>
            <a:r>
              <a:rPr lang="en-US" altLang="zh-CN" sz="2000" b="1" dirty="0">
                <a:solidFill>
                  <a:schemeClr val="tx2">
                    <a:lumMod val="75000"/>
                  </a:schemeClr>
                </a:solidFill>
                <a:latin typeface="Microsoft JhengHei" panose="020B0604030504040204" pitchFamily="34" charset="-120"/>
                <a:ea typeface="Microsoft JhengHei" panose="020B0604030504040204" pitchFamily="34" charset="-120"/>
              </a:rPr>
              <a:t>2</a:t>
            </a:r>
            <a:r>
              <a:rPr lang="zh-CN" altLang="en-US" sz="2000" b="1" dirty="0">
                <a:solidFill>
                  <a:schemeClr val="tx2">
                    <a:lumMod val="75000"/>
                  </a:schemeClr>
                </a:solidFill>
                <a:latin typeface="Microsoft JhengHei" panose="020B0604030504040204" pitchFamily="34" charset="-120"/>
                <a:ea typeface="Microsoft JhengHei" panose="020B0604030504040204" pitchFamily="34" charset="-120"/>
              </a:rPr>
              <a:t>）表面没有起毛</a:t>
            </a:r>
            <a:r>
              <a:rPr lang="en-US" altLang="zh-CN" sz="2000" b="1" dirty="0">
                <a:solidFill>
                  <a:schemeClr val="tx2">
                    <a:lumMod val="75000"/>
                  </a:schemeClr>
                </a:solidFill>
                <a:latin typeface="Microsoft JhengHei" panose="020B0604030504040204" pitchFamily="34" charset="-120"/>
                <a:ea typeface="Microsoft JhengHei" panose="020B0604030504040204" pitchFamily="34" charset="-120"/>
              </a:rPr>
              <a:t> 3</a:t>
            </a:r>
            <a:r>
              <a:rPr lang="zh-CN" altLang="en-US" sz="2000" b="1" dirty="0">
                <a:solidFill>
                  <a:schemeClr val="tx2">
                    <a:lumMod val="75000"/>
                  </a:schemeClr>
                </a:solidFill>
                <a:latin typeface="Microsoft JhengHei" panose="020B0604030504040204" pitchFamily="34" charset="-120"/>
                <a:ea typeface="Microsoft JhengHei" panose="020B0604030504040204" pitchFamily="34" charset="-120"/>
              </a:rPr>
              <a:t>）表面没有微裂纹</a:t>
            </a:r>
            <a:endParaRPr lang="ru-RU" sz="2000" b="1" dirty="0">
              <a:solidFill>
                <a:schemeClr val="tx2">
                  <a:lumMod val="75000"/>
                </a:schemeClr>
              </a:solidFill>
              <a:latin typeface="Microsoft JhengHei" panose="020B0604030504040204" pitchFamily="34" charset="-120"/>
              <a:ea typeface="Microsoft JhengHei" panose="020B0604030504040204" pitchFamily="34" charset="-120"/>
            </a:endParaRPr>
          </a:p>
        </p:txBody>
      </p:sp>
      <p:pic>
        <p:nvPicPr>
          <p:cNvPr id="4100" name="Picture 4" descr="http://www.medeng.ru/images/stories/Cardiamed/77.jpg">
            <a:extLst>
              <a:ext uri="{FF2B5EF4-FFF2-40B4-BE49-F238E27FC236}">
                <a16:creationId xmlns:a16="http://schemas.microsoft.com/office/drawing/2014/main" id="{62150155-8190-494F-B214-3763A91D6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3709547"/>
            <a:ext cx="3964375" cy="140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9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08720"/>
            <a:ext cx="3587124" cy="26106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3" cstate="print"/>
          <a:stretch>
            <a:fillRect/>
          </a:stretch>
        </p:blipFill>
        <p:spPr>
          <a:xfrm>
            <a:off x="292787" y="3951750"/>
            <a:ext cx="3504589" cy="2139823"/>
          </a:xfrm>
          <a:prstGeom prst="rect">
            <a:avLst/>
          </a:prstGeom>
        </p:spPr>
      </p:pic>
      <p:pic>
        <p:nvPicPr>
          <p:cNvPr id="3" name="Рисунок 2"/>
          <p:cNvPicPr>
            <a:picLocks noChangeAspect="1"/>
          </p:cNvPicPr>
          <p:nvPr/>
        </p:nvPicPr>
        <p:blipFill>
          <a:blip r:embed="rId4" cstate="print"/>
          <a:stretch>
            <a:fillRect/>
          </a:stretch>
        </p:blipFill>
        <p:spPr>
          <a:xfrm>
            <a:off x="3838644" y="1340768"/>
            <a:ext cx="4995192" cy="3567412"/>
          </a:xfrm>
          <a:prstGeom prst="rect">
            <a:avLst/>
          </a:prstGeom>
        </p:spPr>
      </p:pic>
      <p:sp>
        <p:nvSpPr>
          <p:cNvPr id="6" name="Подзаголовок 2">
            <a:extLst>
              <a:ext uri="{FF2B5EF4-FFF2-40B4-BE49-F238E27FC236}">
                <a16:creationId xmlns:a16="http://schemas.microsoft.com/office/drawing/2014/main" id="{4C59F98D-A5A1-4001-A7EB-B73572BE290C}"/>
              </a:ext>
            </a:extLst>
          </p:cNvPr>
          <p:cNvSpPr txBox="1">
            <a:spLocks/>
          </p:cNvSpPr>
          <p:nvPr/>
        </p:nvSpPr>
        <p:spPr>
          <a:xfrm>
            <a:off x="3527928" y="5310918"/>
            <a:ext cx="5616624" cy="10699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zh-CN" altLang="en-US" b="1" dirty="0">
                <a:solidFill>
                  <a:schemeClr val="tx2">
                    <a:lumMod val="75000"/>
                  </a:schemeClr>
                </a:solidFill>
                <a:latin typeface="Microsoft JhengHei" panose="020B0604030504040204" pitchFamily="34" charset="-120"/>
                <a:ea typeface="Microsoft JhengHei" panose="020B0604030504040204" pitchFamily="34" charset="-120"/>
              </a:rPr>
              <a:t>加工激光陀螺仪（微晶玻璃   </a:t>
            </a:r>
            <a:r>
              <a:rPr lang="zh-CN" altLang="en-US" sz="2000" b="1" dirty="0">
                <a:solidFill>
                  <a:schemeClr val="tx2">
                    <a:lumMod val="75000"/>
                  </a:schemeClr>
                </a:solidFill>
                <a:latin typeface="Microsoft JhengHei" panose="020B0604030504040204" pitchFamily="34" charset="-120"/>
                <a:ea typeface="Microsoft JhengHei" panose="020B0604030504040204" pitchFamily="34" charset="-120"/>
              </a:rPr>
              <a:t>解决的问题： 共振器道内表面必须有高精度</a:t>
            </a:r>
            <a:endParaRPr lang="ru-RU" sz="2000" b="1" dirty="0">
              <a:solidFill>
                <a:schemeClr val="tx2">
                  <a:lumMod val="75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29866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02.16.potx" id="{706318BB-5D58-4A54-8E60-361D0954142E}" vid="{D205253C-47F4-49B1-847E-C900EFD7A45A}"/>
    </a:ext>
  </a:extLst>
</a:theme>
</file>

<file path=ppt/theme/theme2.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02.16.potx" id="{706318BB-5D58-4A54-8E60-361D0954142E}" vid="{D205253C-47F4-49B1-847E-C900EFD7A45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5E9D54D-C989-4CA2-BE20-BC774520F0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16.02.16</Template>
  <TotalTime>1819</TotalTime>
  <Words>637</Words>
  <Application>Microsoft Office PowerPoint</Application>
  <PresentationFormat>Экран (4:3)</PresentationFormat>
  <Paragraphs>81</Paragraphs>
  <Slides>27</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27</vt:i4>
      </vt:variant>
    </vt:vector>
  </HeadingPairs>
  <TitlesOfParts>
    <vt:vector size="35" baseType="lpstr">
      <vt:lpstr>Arial Unicode MS</vt:lpstr>
      <vt:lpstr>Microsoft JhengHei</vt:lpstr>
      <vt:lpstr>宋体</vt:lpstr>
      <vt:lpstr>Arial</vt:lpstr>
      <vt:lpstr>Calibri</vt:lpstr>
      <vt:lpstr>Times New Roman</vt:lpstr>
      <vt:lpstr>Тема Office</vt:lpstr>
      <vt:lpstr>3_Тема Office</vt:lpstr>
      <vt:lpstr>无损伤的 加工硬质合金，陶瓷，玻璃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Бездефектная обработка металлов  алмазным инструментом  "МонАлиТ"</dc:title>
  <dc:creator>Microsoft Office</dc:creator>
  <cp:lastModifiedBy>Nikolay Tarin</cp:lastModifiedBy>
  <cp:revision>110</cp:revision>
  <dcterms:created xsi:type="dcterms:W3CDTF">2016-02-17T05:35:35Z</dcterms:created>
  <dcterms:modified xsi:type="dcterms:W3CDTF">2017-10-07T16:46:07Z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TC300078339990</vt:lpwstr>
  </property>
</Properties>
</file>